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71" r:id="rId4"/>
    <p:sldId id="267" r:id="rId5"/>
    <p:sldId id="268" r:id="rId6"/>
    <p:sldId id="269" r:id="rId7"/>
    <p:sldId id="270" r:id="rId8"/>
    <p:sldId id="257" r:id="rId9"/>
    <p:sldId id="258" r:id="rId10"/>
    <p:sldId id="256" r:id="rId11"/>
    <p:sldId id="272" r:id="rId12"/>
  </p:sldIdLst>
  <p:sldSz cx="12192000" cy="6858000"/>
  <p:notesSz cx="7010400" cy="92964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8" autoAdjust="0"/>
    <p:restoredTop sz="94886"/>
  </p:normalViewPr>
  <p:slideViewPr>
    <p:cSldViewPr snapToGrid="0">
      <p:cViewPr varScale="1">
        <p:scale>
          <a:sx n="85" d="100"/>
          <a:sy n="85" d="100"/>
        </p:scale>
        <p:origin x="132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17862B7C-20CD-4CB8-BEC6-FC48892604A8}" type="datetimeFigureOut">
              <a:rPr lang="es-CL" smtClean="0"/>
              <a:t>06-09-21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1B7C1B9D-14ED-45F0-87AC-8AFC68E88E29}" type="slidenum">
              <a:rPr lang="es-CL" smtClean="0"/>
              <a:t>‹Nr.›</a:t>
            </a:fld>
            <a:endParaRPr lang="es-CL"/>
          </a:p>
        </p:txBody>
      </p:sp>
    </p:spTree>
    <p:extLst>
      <p:ext uri="{BB962C8B-B14F-4D97-AF65-F5344CB8AC3E}">
        <p14:creationId xmlns:p14="http://schemas.microsoft.com/office/powerpoint/2010/main" val="299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17862B7C-20CD-4CB8-BEC6-FC48892604A8}" type="datetimeFigureOut">
              <a:rPr lang="es-CL" smtClean="0"/>
              <a:t>06-09-21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1B7C1B9D-14ED-45F0-87AC-8AFC68E88E29}" type="slidenum">
              <a:rPr lang="es-CL" smtClean="0"/>
              <a:t>‹Nr.›</a:t>
            </a:fld>
            <a:endParaRPr lang="es-CL"/>
          </a:p>
        </p:txBody>
      </p:sp>
    </p:spTree>
    <p:extLst>
      <p:ext uri="{BB962C8B-B14F-4D97-AF65-F5344CB8AC3E}">
        <p14:creationId xmlns:p14="http://schemas.microsoft.com/office/powerpoint/2010/main" val="3011685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17862B7C-20CD-4CB8-BEC6-FC48892604A8}" type="datetimeFigureOut">
              <a:rPr lang="es-CL" smtClean="0"/>
              <a:t>06-09-21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1B7C1B9D-14ED-45F0-87AC-8AFC68E88E29}" type="slidenum">
              <a:rPr lang="es-CL" smtClean="0"/>
              <a:t>‹Nr.›</a:t>
            </a:fld>
            <a:endParaRPr lang="es-CL"/>
          </a:p>
        </p:txBody>
      </p:sp>
    </p:spTree>
    <p:extLst>
      <p:ext uri="{BB962C8B-B14F-4D97-AF65-F5344CB8AC3E}">
        <p14:creationId xmlns:p14="http://schemas.microsoft.com/office/powerpoint/2010/main" val="3954273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17862B7C-20CD-4CB8-BEC6-FC48892604A8}" type="datetimeFigureOut">
              <a:rPr lang="es-CL" smtClean="0"/>
              <a:t>06-09-21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1B7C1B9D-14ED-45F0-87AC-8AFC68E88E29}" type="slidenum">
              <a:rPr lang="es-CL" smtClean="0"/>
              <a:t>‹Nr.›</a:t>
            </a:fld>
            <a:endParaRPr lang="es-CL"/>
          </a:p>
        </p:txBody>
      </p:sp>
    </p:spTree>
    <p:extLst>
      <p:ext uri="{BB962C8B-B14F-4D97-AF65-F5344CB8AC3E}">
        <p14:creationId xmlns:p14="http://schemas.microsoft.com/office/powerpoint/2010/main" val="454649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7862B7C-20CD-4CB8-BEC6-FC48892604A8}" type="datetimeFigureOut">
              <a:rPr lang="es-CL" smtClean="0"/>
              <a:t>06-09-21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1B7C1B9D-14ED-45F0-87AC-8AFC68E88E29}" type="slidenum">
              <a:rPr lang="es-CL" smtClean="0"/>
              <a:t>‹Nr.›</a:t>
            </a:fld>
            <a:endParaRPr lang="es-CL"/>
          </a:p>
        </p:txBody>
      </p:sp>
    </p:spTree>
    <p:extLst>
      <p:ext uri="{BB962C8B-B14F-4D97-AF65-F5344CB8AC3E}">
        <p14:creationId xmlns:p14="http://schemas.microsoft.com/office/powerpoint/2010/main" val="1000593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17862B7C-20CD-4CB8-BEC6-FC48892604A8}" type="datetimeFigureOut">
              <a:rPr lang="es-CL" smtClean="0"/>
              <a:t>06-09-21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1B7C1B9D-14ED-45F0-87AC-8AFC68E88E29}" type="slidenum">
              <a:rPr lang="es-CL" smtClean="0"/>
              <a:t>‹Nr.›</a:t>
            </a:fld>
            <a:endParaRPr lang="es-CL"/>
          </a:p>
        </p:txBody>
      </p:sp>
    </p:spTree>
    <p:extLst>
      <p:ext uri="{BB962C8B-B14F-4D97-AF65-F5344CB8AC3E}">
        <p14:creationId xmlns:p14="http://schemas.microsoft.com/office/powerpoint/2010/main" val="946714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17862B7C-20CD-4CB8-BEC6-FC48892604A8}" type="datetimeFigureOut">
              <a:rPr lang="es-CL" smtClean="0"/>
              <a:t>06-09-21</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1B7C1B9D-14ED-45F0-87AC-8AFC68E88E29}" type="slidenum">
              <a:rPr lang="es-CL" smtClean="0"/>
              <a:t>‹Nr.›</a:t>
            </a:fld>
            <a:endParaRPr lang="es-CL"/>
          </a:p>
        </p:txBody>
      </p:sp>
    </p:spTree>
    <p:extLst>
      <p:ext uri="{BB962C8B-B14F-4D97-AF65-F5344CB8AC3E}">
        <p14:creationId xmlns:p14="http://schemas.microsoft.com/office/powerpoint/2010/main" val="2910280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17862B7C-20CD-4CB8-BEC6-FC48892604A8}" type="datetimeFigureOut">
              <a:rPr lang="es-CL" smtClean="0"/>
              <a:t>06-09-21</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1B7C1B9D-14ED-45F0-87AC-8AFC68E88E29}" type="slidenum">
              <a:rPr lang="es-CL" smtClean="0"/>
              <a:t>‹Nr.›</a:t>
            </a:fld>
            <a:endParaRPr lang="es-CL"/>
          </a:p>
        </p:txBody>
      </p:sp>
    </p:spTree>
    <p:extLst>
      <p:ext uri="{BB962C8B-B14F-4D97-AF65-F5344CB8AC3E}">
        <p14:creationId xmlns:p14="http://schemas.microsoft.com/office/powerpoint/2010/main" val="477404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7862B7C-20CD-4CB8-BEC6-FC48892604A8}" type="datetimeFigureOut">
              <a:rPr lang="es-CL" smtClean="0"/>
              <a:t>06-09-21</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1B7C1B9D-14ED-45F0-87AC-8AFC68E88E29}" type="slidenum">
              <a:rPr lang="es-CL" smtClean="0"/>
              <a:t>‹Nr.›</a:t>
            </a:fld>
            <a:endParaRPr lang="es-CL"/>
          </a:p>
        </p:txBody>
      </p:sp>
    </p:spTree>
    <p:extLst>
      <p:ext uri="{BB962C8B-B14F-4D97-AF65-F5344CB8AC3E}">
        <p14:creationId xmlns:p14="http://schemas.microsoft.com/office/powerpoint/2010/main" val="196520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7862B7C-20CD-4CB8-BEC6-FC48892604A8}" type="datetimeFigureOut">
              <a:rPr lang="es-CL" smtClean="0"/>
              <a:t>06-09-21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1B7C1B9D-14ED-45F0-87AC-8AFC68E88E29}" type="slidenum">
              <a:rPr lang="es-CL" smtClean="0"/>
              <a:t>‹Nr.›</a:t>
            </a:fld>
            <a:endParaRPr lang="es-CL"/>
          </a:p>
        </p:txBody>
      </p:sp>
    </p:spTree>
    <p:extLst>
      <p:ext uri="{BB962C8B-B14F-4D97-AF65-F5344CB8AC3E}">
        <p14:creationId xmlns:p14="http://schemas.microsoft.com/office/powerpoint/2010/main" val="864400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7862B7C-20CD-4CB8-BEC6-FC48892604A8}" type="datetimeFigureOut">
              <a:rPr lang="es-CL" smtClean="0"/>
              <a:t>06-09-21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1B7C1B9D-14ED-45F0-87AC-8AFC68E88E29}" type="slidenum">
              <a:rPr lang="es-CL" smtClean="0"/>
              <a:t>‹Nr.›</a:t>
            </a:fld>
            <a:endParaRPr lang="es-CL"/>
          </a:p>
        </p:txBody>
      </p:sp>
    </p:spTree>
    <p:extLst>
      <p:ext uri="{BB962C8B-B14F-4D97-AF65-F5344CB8AC3E}">
        <p14:creationId xmlns:p14="http://schemas.microsoft.com/office/powerpoint/2010/main" val="29419023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62B7C-20CD-4CB8-BEC6-FC48892604A8}" type="datetimeFigureOut">
              <a:rPr lang="es-CL" smtClean="0"/>
              <a:t>06-09-21</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C1B9D-14ED-45F0-87AC-8AFC68E88E29}" type="slidenum">
              <a:rPr lang="es-CL" smtClean="0"/>
              <a:t>‹Nr.›</a:t>
            </a:fld>
            <a:endParaRPr lang="es-CL"/>
          </a:p>
        </p:txBody>
      </p:sp>
    </p:spTree>
    <p:extLst>
      <p:ext uri="{BB962C8B-B14F-4D97-AF65-F5344CB8AC3E}">
        <p14:creationId xmlns:p14="http://schemas.microsoft.com/office/powerpoint/2010/main" val="4013170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CL" b="1" dirty="0"/>
              <a:t>PLAN DE GESTIÓN DE LA DEMANDA DE ATENCIÓN PRIMARIA A ESPECIALIDADES</a:t>
            </a:r>
            <a:endParaRPr lang="es-CL" dirty="0"/>
          </a:p>
        </p:txBody>
      </p:sp>
      <p:sp>
        <p:nvSpPr>
          <p:cNvPr id="3" name="Subtítulo 2"/>
          <p:cNvSpPr>
            <a:spLocks noGrp="1"/>
          </p:cNvSpPr>
          <p:nvPr>
            <p:ph type="subTitle" idx="1"/>
          </p:nvPr>
        </p:nvSpPr>
        <p:spPr/>
        <p:txBody>
          <a:bodyPr/>
          <a:lstStyle/>
          <a:p>
            <a:r>
              <a:rPr lang="es-CL" b="1" dirty="0" smtClean="0">
                <a:solidFill>
                  <a:srgbClr val="0070C0"/>
                </a:solidFill>
              </a:rPr>
              <a:t>DPTO ARTICULACION DE LA RED</a:t>
            </a:r>
          </a:p>
          <a:p>
            <a:r>
              <a:rPr lang="es-CL" b="1" dirty="0" smtClean="0">
                <a:solidFill>
                  <a:srgbClr val="0070C0"/>
                </a:solidFill>
              </a:rPr>
              <a:t>LISTA DE ESPERA NO GES</a:t>
            </a:r>
            <a:endParaRPr lang="es-CL" b="1" dirty="0">
              <a:solidFill>
                <a:srgbClr val="0070C0"/>
              </a:solidFill>
            </a:endParaRPr>
          </a:p>
        </p:txBody>
      </p:sp>
    </p:spTree>
    <p:extLst>
      <p:ext uri="{BB962C8B-B14F-4D97-AF65-F5344CB8AC3E}">
        <p14:creationId xmlns:p14="http://schemas.microsoft.com/office/powerpoint/2010/main" val="2083927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437138" y="3653337"/>
            <a:ext cx="9125116" cy="2182557"/>
          </a:xfrm>
          <a:prstGeom prst="rect">
            <a:avLst/>
          </a:prstGeom>
        </p:spPr>
      </p:pic>
      <p:pic>
        <p:nvPicPr>
          <p:cNvPr id="5" name="Imagen 4"/>
          <p:cNvPicPr>
            <a:picLocks noChangeAspect="1"/>
          </p:cNvPicPr>
          <p:nvPr/>
        </p:nvPicPr>
        <p:blipFill>
          <a:blip r:embed="rId3"/>
          <a:stretch>
            <a:fillRect/>
          </a:stretch>
        </p:blipFill>
        <p:spPr>
          <a:xfrm>
            <a:off x="1437137" y="1323622"/>
            <a:ext cx="9205758" cy="1859441"/>
          </a:xfrm>
          <a:prstGeom prst="rect">
            <a:avLst/>
          </a:prstGeom>
        </p:spPr>
      </p:pic>
      <p:sp>
        <p:nvSpPr>
          <p:cNvPr id="6" name="CuadroTexto 5"/>
          <p:cNvSpPr txBox="1"/>
          <p:nvPr/>
        </p:nvSpPr>
        <p:spPr>
          <a:xfrm>
            <a:off x="3237722" y="354563"/>
            <a:ext cx="5868956" cy="646331"/>
          </a:xfrm>
          <a:prstGeom prst="rect">
            <a:avLst/>
          </a:prstGeom>
          <a:noFill/>
        </p:spPr>
        <p:txBody>
          <a:bodyPr wrap="square" rtlCol="0">
            <a:spAutoFit/>
          </a:bodyPr>
          <a:lstStyle/>
          <a:p>
            <a:r>
              <a:rPr lang="es-CL" dirty="0" smtClean="0"/>
              <a:t>           </a:t>
            </a:r>
            <a:r>
              <a:rPr lang="es-CL" b="1" dirty="0" smtClean="0">
                <a:solidFill>
                  <a:schemeClr val="accent5">
                    <a:lumMod val="75000"/>
                  </a:schemeClr>
                </a:solidFill>
              </a:rPr>
              <a:t>EGRESOS LISTA DE ESPERA  OFTALMOLOGÍA </a:t>
            </a:r>
          </a:p>
          <a:p>
            <a:pPr algn="ctr"/>
            <a:r>
              <a:rPr lang="es-CL" b="1" dirty="0" smtClean="0">
                <a:solidFill>
                  <a:schemeClr val="accent5">
                    <a:lumMod val="75000"/>
                  </a:schemeClr>
                </a:solidFill>
              </a:rPr>
              <a:t>AÑO 2019/ AÑO 2021</a:t>
            </a:r>
            <a:endParaRPr lang="es-CL" b="1" dirty="0">
              <a:solidFill>
                <a:schemeClr val="accent5">
                  <a:lumMod val="75000"/>
                </a:schemeClr>
              </a:solidFill>
            </a:endParaRPr>
          </a:p>
        </p:txBody>
      </p:sp>
    </p:spTree>
    <p:extLst>
      <p:ext uri="{BB962C8B-B14F-4D97-AF65-F5344CB8AC3E}">
        <p14:creationId xmlns:p14="http://schemas.microsoft.com/office/powerpoint/2010/main" val="2549846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75058"/>
            <a:ext cx="10515600" cy="700196"/>
          </a:xfrm>
        </p:spPr>
        <p:txBody>
          <a:bodyPr>
            <a:normAutofit/>
          </a:bodyPr>
          <a:lstStyle/>
          <a:p>
            <a:pPr algn="ctr"/>
            <a:r>
              <a:rPr lang="es-CL" sz="3600" b="1" dirty="0"/>
              <a:t>Propuesta de resolución de Lista de espera Oftalmología </a:t>
            </a:r>
          </a:p>
        </p:txBody>
      </p:sp>
      <p:graphicFrame>
        <p:nvGraphicFramePr>
          <p:cNvPr id="4" name="Marcador de contenido 3"/>
          <p:cNvGraphicFramePr>
            <a:graphicFrameLocks noGrp="1"/>
          </p:cNvGraphicFramePr>
          <p:nvPr>
            <p:ph idx="1"/>
            <p:extLst/>
          </p:nvPr>
        </p:nvGraphicFramePr>
        <p:xfrm>
          <a:off x="838200" y="1176759"/>
          <a:ext cx="10515600" cy="1107440"/>
        </p:xfrm>
        <a:graphic>
          <a:graphicData uri="http://schemas.openxmlformats.org/drawingml/2006/table">
            <a:tbl>
              <a:tblPr firstRow="1" bandRow="1">
                <a:tableStyleId>{5C22544A-7EE6-4342-B048-85BDC9FD1C3A}</a:tableStyleId>
              </a:tblPr>
              <a:tblGrid>
                <a:gridCol w="3183467">
                  <a:extLst>
                    <a:ext uri="{9D8B030D-6E8A-4147-A177-3AD203B41FA5}">
                      <a16:colId xmlns:a16="http://schemas.microsoft.com/office/drawing/2014/main" xmlns="" val="20000"/>
                    </a:ext>
                  </a:extLst>
                </a:gridCol>
                <a:gridCol w="3826933">
                  <a:extLst>
                    <a:ext uri="{9D8B030D-6E8A-4147-A177-3AD203B41FA5}">
                      <a16:colId xmlns:a16="http://schemas.microsoft.com/office/drawing/2014/main" xmlns="" val="20001"/>
                    </a:ext>
                  </a:extLst>
                </a:gridCol>
                <a:gridCol w="3505200">
                  <a:extLst>
                    <a:ext uri="{9D8B030D-6E8A-4147-A177-3AD203B41FA5}">
                      <a16:colId xmlns:a16="http://schemas.microsoft.com/office/drawing/2014/main" xmlns="" val="20002"/>
                    </a:ext>
                  </a:extLst>
                </a:gridCol>
              </a:tblGrid>
              <a:tr h="370840">
                <a:tc>
                  <a:txBody>
                    <a:bodyPr/>
                    <a:lstStyle/>
                    <a:p>
                      <a:pPr algn="ctr"/>
                      <a:r>
                        <a:rPr lang="es-CL" dirty="0"/>
                        <a:t>Septiembre a diciembre 2021</a:t>
                      </a:r>
                    </a:p>
                  </a:txBody>
                  <a:tcPr/>
                </a:tc>
                <a:tc>
                  <a:txBody>
                    <a:bodyPr/>
                    <a:lstStyle/>
                    <a:p>
                      <a:pPr algn="ctr"/>
                      <a:r>
                        <a:rPr lang="es-CL" dirty="0"/>
                        <a:t>Primer semestre 2022</a:t>
                      </a:r>
                    </a:p>
                  </a:txBody>
                  <a:tcPr/>
                </a:tc>
                <a:tc>
                  <a:txBody>
                    <a:bodyPr/>
                    <a:lstStyle/>
                    <a:p>
                      <a:pPr algn="ctr"/>
                      <a:r>
                        <a:rPr lang="es-CL" dirty="0"/>
                        <a:t>Segundo semestre 2022</a:t>
                      </a:r>
                    </a:p>
                  </a:txBody>
                  <a:tcPr/>
                </a:tc>
                <a:extLst>
                  <a:ext uri="{0D108BD9-81ED-4DB2-BD59-A6C34878D82A}">
                    <a16:rowId xmlns:a16="http://schemas.microsoft.com/office/drawing/2014/main" xmlns="" val="10000"/>
                  </a:ext>
                </a:extLst>
              </a:tr>
              <a:tr h="0">
                <a:tc>
                  <a:txBody>
                    <a:bodyPr/>
                    <a:lstStyle/>
                    <a:p>
                      <a:pPr algn="ctr"/>
                      <a:r>
                        <a:rPr lang="es-CL" dirty="0"/>
                        <a:t>Resolver 2017-2018- 2019</a:t>
                      </a:r>
                    </a:p>
                  </a:txBody>
                  <a:tcPr/>
                </a:tc>
                <a:tc>
                  <a:txBody>
                    <a:bodyPr/>
                    <a:lstStyle/>
                    <a:p>
                      <a:r>
                        <a:rPr lang="es-CL" dirty="0"/>
                        <a:t>Resolver 2020 y primer trimestre 2021</a:t>
                      </a:r>
                    </a:p>
                  </a:txBody>
                  <a:tcPr/>
                </a:tc>
                <a:tc>
                  <a:txBody>
                    <a:bodyPr/>
                    <a:lstStyle/>
                    <a:p>
                      <a:r>
                        <a:rPr lang="es-CL" dirty="0"/>
                        <a:t> Resolver resto 2021  y parte 2022</a:t>
                      </a:r>
                    </a:p>
                  </a:txBody>
                  <a:tcPr/>
                </a:tc>
                <a:extLst>
                  <a:ext uri="{0D108BD9-81ED-4DB2-BD59-A6C34878D82A}">
                    <a16:rowId xmlns:a16="http://schemas.microsoft.com/office/drawing/2014/main" xmlns="" val="10001"/>
                  </a:ext>
                </a:extLst>
              </a:tr>
              <a:tr h="370840">
                <a:tc>
                  <a:txBody>
                    <a:bodyPr/>
                    <a:lstStyle/>
                    <a:p>
                      <a:pPr algn="ctr"/>
                      <a:r>
                        <a:rPr lang="es-ES" dirty="0"/>
                        <a:t>912</a:t>
                      </a:r>
                      <a:endParaRPr lang="es-CL" dirty="0"/>
                    </a:p>
                  </a:txBody>
                  <a:tcPr/>
                </a:tc>
                <a:tc>
                  <a:txBody>
                    <a:bodyPr/>
                    <a:lstStyle/>
                    <a:p>
                      <a:pPr algn="ctr"/>
                      <a:r>
                        <a:rPr lang="es-ES" dirty="0"/>
                        <a:t>2738</a:t>
                      </a:r>
                      <a:endParaRPr lang="es-CL" dirty="0"/>
                    </a:p>
                  </a:txBody>
                  <a:tcPr/>
                </a:tc>
                <a:tc>
                  <a:txBody>
                    <a:bodyPr/>
                    <a:lstStyle/>
                    <a:p>
                      <a:pPr algn="ctr"/>
                      <a:r>
                        <a:rPr lang="es-ES" dirty="0"/>
                        <a:t>2848</a:t>
                      </a:r>
                      <a:endParaRPr lang="es-CL" dirty="0"/>
                    </a:p>
                  </a:txBody>
                  <a:tcPr/>
                </a:tc>
                <a:extLst>
                  <a:ext uri="{0D108BD9-81ED-4DB2-BD59-A6C34878D82A}">
                    <a16:rowId xmlns:a16="http://schemas.microsoft.com/office/drawing/2014/main" xmlns="" val="4081480959"/>
                  </a:ext>
                </a:extLst>
              </a:tr>
            </a:tbl>
          </a:graphicData>
        </a:graphic>
      </p:graphicFrame>
      <p:graphicFrame>
        <p:nvGraphicFramePr>
          <p:cNvPr id="5" name="Tabla 5">
            <a:extLst>
              <a:ext uri="{FF2B5EF4-FFF2-40B4-BE49-F238E27FC236}">
                <a16:creationId xmlns:a16="http://schemas.microsoft.com/office/drawing/2014/main" xmlns="" id="{2270F25C-B2D6-461A-B413-2A3DE0C90940}"/>
              </a:ext>
            </a:extLst>
          </p:cNvPr>
          <p:cNvGraphicFramePr>
            <a:graphicFrameLocks noGrp="1"/>
          </p:cNvGraphicFramePr>
          <p:nvPr>
            <p:extLst/>
          </p:nvPr>
        </p:nvGraphicFramePr>
        <p:xfrm>
          <a:off x="1485899" y="3103882"/>
          <a:ext cx="8691034" cy="1113075"/>
        </p:xfrm>
        <a:graphic>
          <a:graphicData uri="http://schemas.openxmlformats.org/drawingml/2006/table">
            <a:tbl>
              <a:tblPr firstRow="1" bandRow="1">
                <a:tableStyleId>{93296810-A885-4BE3-A3E7-6D5BEEA58F35}</a:tableStyleId>
              </a:tblPr>
              <a:tblGrid>
                <a:gridCol w="2472267">
                  <a:extLst>
                    <a:ext uri="{9D8B030D-6E8A-4147-A177-3AD203B41FA5}">
                      <a16:colId xmlns:a16="http://schemas.microsoft.com/office/drawing/2014/main" xmlns="" val="76648001"/>
                    </a:ext>
                  </a:extLst>
                </a:gridCol>
                <a:gridCol w="2040466">
                  <a:extLst>
                    <a:ext uri="{9D8B030D-6E8A-4147-A177-3AD203B41FA5}">
                      <a16:colId xmlns:a16="http://schemas.microsoft.com/office/drawing/2014/main" xmlns="" val="3313655024"/>
                    </a:ext>
                  </a:extLst>
                </a:gridCol>
                <a:gridCol w="1888067">
                  <a:extLst>
                    <a:ext uri="{9D8B030D-6E8A-4147-A177-3AD203B41FA5}">
                      <a16:colId xmlns:a16="http://schemas.microsoft.com/office/drawing/2014/main" xmlns="" val="4268172482"/>
                    </a:ext>
                  </a:extLst>
                </a:gridCol>
                <a:gridCol w="2290234">
                  <a:extLst>
                    <a:ext uri="{9D8B030D-6E8A-4147-A177-3AD203B41FA5}">
                      <a16:colId xmlns:a16="http://schemas.microsoft.com/office/drawing/2014/main" xmlns="" val="3182512187"/>
                    </a:ext>
                  </a:extLst>
                </a:gridCol>
              </a:tblGrid>
              <a:tr h="371025">
                <a:tc>
                  <a:txBody>
                    <a:bodyPr/>
                    <a:lstStyle/>
                    <a:p>
                      <a:endParaRPr lang="es-CL" dirty="0"/>
                    </a:p>
                  </a:txBody>
                  <a:tcPr/>
                </a:tc>
                <a:tc>
                  <a:txBody>
                    <a:bodyPr/>
                    <a:lstStyle/>
                    <a:p>
                      <a:pPr algn="ctr"/>
                      <a:r>
                        <a:rPr lang="es-ES" dirty="0"/>
                        <a:t>Oferta 2019</a:t>
                      </a:r>
                      <a:endParaRPr lang="es-CL" dirty="0"/>
                    </a:p>
                  </a:txBody>
                  <a:tcPr/>
                </a:tc>
                <a:tc>
                  <a:txBody>
                    <a:bodyPr/>
                    <a:lstStyle/>
                    <a:p>
                      <a:pPr algn="ctr"/>
                      <a:r>
                        <a:rPr lang="es-ES" dirty="0"/>
                        <a:t>Oferta 2020</a:t>
                      </a:r>
                      <a:endParaRPr lang="es-CL"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dirty="0"/>
                        <a:t>Oferta 2021</a:t>
                      </a:r>
                      <a:endParaRPr lang="es-CL" dirty="0"/>
                    </a:p>
                  </a:txBody>
                  <a:tcPr/>
                </a:tc>
                <a:extLst>
                  <a:ext uri="{0D108BD9-81ED-4DB2-BD59-A6C34878D82A}">
                    <a16:rowId xmlns:a16="http://schemas.microsoft.com/office/drawing/2014/main" xmlns="" val="1618618039"/>
                  </a:ext>
                </a:extLst>
              </a:tr>
              <a:tr h="371025">
                <a:tc>
                  <a:txBody>
                    <a:bodyPr/>
                    <a:lstStyle/>
                    <a:p>
                      <a:r>
                        <a:rPr lang="es-ES" dirty="0"/>
                        <a:t>Consultas Médico OFT</a:t>
                      </a:r>
                      <a:endParaRPr lang="es-CL" dirty="0"/>
                    </a:p>
                  </a:txBody>
                  <a:tcPr/>
                </a:tc>
                <a:tc>
                  <a:txBody>
                    <a:bodyPr/>
                    <a:lstStyle/>
                    <a:p>
                      <a:pPr algn="ctr"/>
                      <a:r>
                        <a:rPr lang="es-ES" dirty="0"/>
                        <a:t>5012</a:t>
                      </a:r>
                      <a:endParaRPr lang="es-CL" dirty="0"/>
                    </a:p>
                  </a:txBody>
                  <a:tcPr/>
                </a:tc>
                <a:tc>
                  <a:txBody>
                    <a:bodyPr/>
                    <a:lstStyle/>
                    <a:p>
                      <a:pPr algn="ctr"/>
                      <a:r>
                        <a:rPr lang="es-ES" dirty="0"/>
                        <a:t>6072</a:t>
                      </a:r>
                      <a:endParaRPr lang="es-CL" dirty="0"/>
                    </a:p>
                  </a:txBody>
                  <a:tcPr/>
                </a:tc>
                <a:tc>
                  <a:txBody>
                    <a:bodyPr/>
                    <a:lstStyle/>
                    <a:p>
                      <a:pPr algn="ctr"/>
                      <a:r>
                        <a:rPr lang="es-ES" dirty="0"/>
                        <a:t>6250</a:t>
                      </a:r>
                      <a:endParaRPr lang="es-CL" dirty="0"/>
                    </a:p>
                  </a:txBody>
                  <a:tcPr/>
                </a:tc>
                <a:extLst>
                  <a:ext uri="{0D108BD9-81ED-4DB2-BD59-A6C34878D82A}">
                    <a16:rowId xmlns:a16="http://schemas.microsoft.com/office/drawing/2014/main" xmlns="" val="3691379432"/>
                  </a:ext>
                </a:extLst>
              </a:tr>
              <a:tr h="371025">
                <a:tc>
                  <a:txBody>
                    <a:bodyPr/>
                    <a:lstStyle/>
                    <a:p>
                      <a:r>
                        <a:rPr lang="es-ES" dirty="0"/>
                        <a:t>Consultas TM</a:t>
                      </a:r>
                      <a:endParaRPr lang="es-CL"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dirty="0"/>
                        <a:t>10702</a:t>
                      </a:r>
                      <a:endParaRPr lang="es-CL" dirty="0"/>
                    </a:p>
                  </a:txBody>
                  <a:tcPr/>
                </a:tc>
                <a:tc>
                  <a:txBody>
                    <a:bodyPr/>
                    <a:lstStyle/>
                    <a:p>
                      <a:pPr algn="ctr"/>
                      <a:r>
                        <a:rPr lang="es-ES" dirty="0"/>
                        <a:t>11702</a:t>
                      </a:r>
                      <a:endParaRPr lang="es-CL" dirty="0"/>
                    </a:p>
                  </a:txBody>
                  <a:tcPr/>
                </a:tc>
                <a:tc>
                  <a:txBody>
                    <a:bodyPr/>
                    <a:lstStyle/>
                    <a:p>
                      <a:pPr algn="ctr"/>
                      <a:r>
                        <a:rPr lang="es-ES" dirty="0"/>
                        <a:t>11702</a:t>
                      </a:r>
                      <a:endParaRPr lang="es-CL" dirty="0"/>
                    </a:p>
                  </a:txBody>
                  <a:tcPr/>
                </a:tc>
                <a:extLst>
                  <a:ext uri="{0D108BD9-81ED-4DB2-BD59-A6C34878D82A}">
                    <a16:rowId xmlns:a16="http://schemas.microsoft.com/office/drawing/2014/main" xmlns="" val="4017831183"/>
                  </a:ext>
                </a:extLst>
              </a:tr>
            </a:tbl>
          </a:graphicData>
        </a:graphic>
      </p:graphicFrame>
      <p:sp>
        <p:nvSpPr>
          <p:cNvPr id="6" name="Flecha: hacia abajo 5">
            <a:extLst>
              <a:ext uri="{FF2B5EF4-FFF2-40B4-BE49-F238E27FC236}">
                <a16:creationId xmlns:a16="http://schemas.microsoft.com/office/drawing/2014/main" xmlns="" id="{8B1DBA3E-5443-43D5-A9A8-FFC154562D93}"/>
              </a:ext>
            </a:extLst>
          </p:cNvPr>
          <p:cNvSpPr/>
          <p:nvPr/>
        </p:nvSpPr>
        <p:spPr>
          <a:xfrm>
            <a:off x="5731933" y="2424998"/>
            <a:ext cx="516467" cy="465666"/>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aphicFrame>
        <p:nvGraphicFramePr>
          <p:cNvPr id="12" name="Tabla 5">
            <a:extLst>
              <a:ext uri="{FF2B5EF4-FFF2-40B4-BE49-F238E27FC236}">
                <a16:creationId xmlns:a16="http://schemas.microsoft.com/office/drawing/2014/main" xmlns="" id="{208764D9-15DD-4347-BA94-E4278365A14D}"/>
              </a:ext>
            </a:extLst>
          </p:cNvPr>
          <p:cNvGraphicFramePr>
            <a:graphicFrameLocks noGrp="1"/>
          </p:cNvGraphicFramePr>
          <p:nvPr>
            <p:extLst/>
          </p:nvPr>
        </p:nvGraphicFramePr>
        <p:xfrm>
          <a:off x="1485899" y="4964221"/>
          <a:ext cx="8716436" cy="1113075"/>
        </p:xfrm>
        <a:graphic>
          <a:graphicData uri="http://schemas.openxmlformats.org/drawingml/2006/table">
            <a:tbl>
              <a:tblPr firstRow="1" bandRow="1">
                <a:tableStyleId>{21E4AEA4-8DFA-4A89-87EB-49C32662AFE0}</a:tableStyleId>
              </a:tblPr>
              <a:tblGrid>
                <a:gridCol w="2525000">
                  <a:extLst>
                    <a:ext uri="{9D8B030D-6E8A-4147-A177-3AD203B41FA5}">
                      <a16:colId xmlns:a16="http://schemas.microsoft.com/office/drawing/2014/main" xmlns="" val="76648001"/>
                    </a:ext>
                  </a:extLst>
                </a:gridCol>
                <a:gridCol w="2008901">
                  <a:extLst>
                    <a:ext uri="{9D8B030D-6E8A-4147-A177-3AD203B41FA5}">
                      <a16:colId xmlns:a16="http://schemas.microsoft.com/office/drawing/2014/main" xmlns="" val="3313655024"/>
                    </a:ext>
                  </a:extLst>
                </a:gridCol>
                <a:gridCol w="1837268">
                  <a:extLst>
                    <a:ext uri="{9D8B030D-6E8A-4147-A177-3AD203B41FA5}">
                      <a16:colId xmlns:a16="http://schemas.microsoft.com/office/drawing/2014/main" xmlns="" val="4268172482"/>
                    </a:ext>
                  </a:extLst>
                </a:gridCol>
                <a:gridCol w="2345267">
                  <a:extLst>
                    <a:ext uri="{9D8B030D-6E8A-4147-A177-3AD203B41FA5}">
                      <a16:colId xmlns:a16="http://schemas.microsoft.com/office/drawing/2014/main" xmlns="" val="3182512187"/>
                    </a:ext>
                  </a:extLst>
                </a:gridCol>
              </a:tblGrid>
              <a:tr h="371025">
                <a:tc>
                  <a:txBody>
                    <a:bodyPr/>
                    <a:lstStyle/>
                    <a:p>
                      <a:endParaRPr lang="es-CL" dirty="0"/>
                    </a:p>
                  </a:txBody>
                  <a:tcPr/>
                </a:tc>
                <a:tc>
                  <a:txBody>
                    <a:bodyPr/>
                    <a:lstStyle/>
                    <a:p>
                      <a:pPr algn="ctr"/>
                      <a:r>
                        <a:rPr lang="es-ES" dirty="0"/>
                        <a:t>Realizadas 2019</a:t>
                      </a:r>
                      <a:endParaRPr lang="es-CL" dirty="0"/>
                    </a:p>
                  </a:txBody>
                  <a:tcPr/>
                </a:tc>
                <a:tc>
                  <a:txBody>
                    <a:bodyPr/>
                    <a:lstStyle/>
                    <a:p>
                      <a:pPr algn="ctr"/>
                      <a:r>
                        <a:rPr lang="es-ES" dirty="0"/>
                        <a:t>Realizadas 2020</a:t>
                      </a:r>
                      <a:endParaRPr lang="es-CL"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dirty="0"/>
                        <a:t>Realizadas 2021 (julio)</a:t>
                      </a:r>
                      <a:endParaRPr lang="es-CL" dirty="0"/>
                    </a:p>
                  </a:txBody>
                  <a:tcPr/>
                </a:tc>
                <a:extLst>
                  <a:ext uri="{0D108BD9-81ED-4DB2-BD59-A6C34878D82A}">
                    <a16:rowId xmlns:a16="http://schemas.microsoft.com/office/drawing/2014/main" xmlns="" val="1618618039"/>
                  </a:ext>
                </a:extLst>
              </a:tr>
              <a:tr h="371025">
                <a:tc>
                  <a:txBody>
                    <a:bodyPr/>
                    <a:lstStyle/>
                    <a:p>
                      <a:r>
                        <a:rPr lang="es-ES" dirty="0"/>
                        <a:t>Consultas Médico OFT</a:t>
                      </a:r>
                      <a:endParaRPr lang="es-CL" dirty="0"/>
                    </a:p>
                  </a:txBody>
                  <a:tcPr/>
                </a:tc>
                <a:tc>
                  <a:txBody>
                    <a:bodyPr/>
                    <a:lstStyle/>
                    <a:p>
                      <a:pPr algn="ctr"/>
                      <a:r>
                        <a:rPr lang="es-ES" dirty="0"/>
                        <a:t>5488</a:t>
                      </a:r>
                      <a:endParaRPr lang="es-CL" dirty="0"/>
                    </a:p>
                  </a:txBody>
                  <a:tcPr/>
                </a:tc>
                <a:tc>
                  <a:txBody>
                    <a:bodyPr/>
                    <a:lstStyle/>
                    <a:p>
                      <a:pPr algn="ctr"/>
                      <a:r>
                        <a:rPr lang="es-ES" dirty="0"/>
                        <a:t>3266</a:t>
                      </a:r>
                      <a:endParaRPr lang="es-CL" dirty="0"/>
                    </a:p>
                  </a:txBody>
                  <a:tcPr/>
                </a:tc>
                <a:tc>
                  <a:txBody>
                    <a:bodyPr/>
                    <a:lstStyle/>
                    <a:p>
                      <a:pPr algn="ctr"/>
                      <a:r>
                        <a:rPr lang="es-ES" dirty="0"/>
                        <a:t>4025</a:t>
                      </a:r>
                      <a:endParaRPr lang="es-CL" dirty="0"/>
                    </a:p>
                  </a:txBody>
                  <a:tcPr/>
                </a:tc>
                <a:extLst>
                  <a:ext uri="{0D108BD9-81ED-4DB2-BD59-A6C34878D82A}">
                    <a16:rowId xmlns:a16="http://schemas.microsoft.com/office/drawing/2014/main" xmlns="" val="3691379432"/>
                  </a:ext>
                </a:extLst>
              </a:tr>
              <a:tr h="371025">
                <a:tc>
                  <a:txBody>
                    <a:bodyPr/>
                    <a:lstStyle/>
                    <a:p>
                      <a:r>
                        <a:rPr lang="es-ES" dirty="0"/>
                        <a:t>Consultas TM</a:t>
                      </a:r>
                      <a:endParaRPr lang="es-CL"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dirty="0"/>
                        <a:t>11160</a:t>
                      </a:r>
                      <a:endParaRPr lang="es-CL" dirty="0"/>
                    </a:p>
                  </a:txBody>
                  <a:tcPr/>
                </a:tc>
                <a:tc>
                  <a:txBody>
                    <a:bodyPr/>
                    <a:lstStyle/>
                    <a:p>
                      <a:pPr algn="ctr"/>
                      <a:r>
                        <a:rPr lang="es-ES" dirty="0"/>
                        <a:t>5938</a:t>
                      </a:r>
                      <a:endParaRPr lang="es-CL" dirty="0"/>
                    </a:p>
                  </a:txBody>
                  <a:tcPr/>
                </a:tc>
                <a:tc>
                  <a:txBody>
                    <a:bodyPr/>
                    <a:lstStyle/>
                    <a:p>
                      <a:pPr algn="ctr"/>
                      <a:r>
                        <a:rPr lang="es-ES" dirty="0"/>
                        <a:t>4320</a:t>
                      </a:r>
                      <a:endParaRPr lang="es-CL" dirty="0"/>
                    </a:p>
                  </a:txBody>
                  <a:tcPr/>
                </a:tc>
                <a:extLst>
                  <a:ext uri="{0D108BD9-81ED-4DB2-BD59-A6C34878D82A}">
                    <a16:rowId xmlns:a16="http://schemas.microsoft.com/office/drawing/2014/main" xmlns="" val="4017831183"/>
                  </a:ext>
                </a:extLst>
              </a:tr>
            </a:tbl>
          </a:graphicData>
        </a:graphic>
      </p:graphicFrame>
      <p:sp>
        <p:nvSpPr>
          <p:cNvPr id="13" name="Flecha: hacia abajo 12">
            <a:extLst>
              <a:ext uri="{FF2B5EF4-FFF2-40B4-BE49-F238E27FC236}">
                <a16:creationId xmlns:a16="http://schemas.microsoft.com/office/drawing/2014/main" xmlns="" id="{095FB088-D1B5-4D5F-9672-086203783C7E}"/>
              </a:ext>
            </a:extLst>
          </p:cNvPr>
          <p:cNvSpPr/>
          <p:nvPr/>
        </p:nvSpPr>
        <p:spPr>
          <a:xfrm>
            <a:off x="5731933" y="4357756"/>
            <a:ext cx="516467" cy="465666"/>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43477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6902" y="677959"/>
            <a:ext cx="10515600" cy="5857751"/>
          </a:xfrm>
        </p:spPr>
        <p:txBody>
          <a:bodyPr>
            <a:normAutofit fontScale="85000" lnSpcReduction="20000"/>
          </a:bodyPr>
          <a:lstStyle/>
          <a:p>
            <a:endParaRPr lang="es-CL" dirty="0"/>
          </a:p>
          <a:p>
            <a:pPr marL="0" indent="0" algn="ctr">
              <a:buNone/>
            </a:pPr>
            <a:r>
              <a:rPr lang="es-CL" b="1" dirty="0"/>
              <a:t>OBJETIVOS DEL PLAN </a:t>
            </a:r>
            <a:endParaRPr lang="es-CL" b="1" dirty="0" smtClean="0"/>
          </a:p>
          <a:p>
            <a:pPr marL="0" indent="0">
              <a:buNone/>
            </a:pPr>
            <a:endParaRPr lang="es-CL" dirty="0"/>
          </a:p>
          <a:p>
            <a:pPr marL="0" indent="0">
              <a:buNone/>
            </a:pPr>
            <a:r>
              <a:rPr lang="es-CL" b="1" dirty="0"/>
              <a:t>1.-Disminuir progresivamente el promedio de días de espera para la atención de pacientes en lista de espera de oftalmología en la Red del SSO. </a:t>
            </a:r>
            <a:endParaRPr lang="es-CL" dirty="0"/>
          </a:p>
          <a:p>
            <a:pPr marL="0" indent="0">
              <a:buNone/>
            </a:pPr>
            <a:r>
              <a:rPr lang="es-CL" b="1" dirty="0"/>
              <a:t>2.-Disminuir progresivamente el promedio de días de espera para la atención de pacientes en lista de espera de la segunda especialidad que se defina en el CIRA, en la Red del SSO. </a:t>
            </a:r>
            <a:endParaRPr lang="es-CL" dirty="0"/>
          </a:p>
          <a:p>
            <a:pPr marL="0" indent="0">
              <a:buNone/>
            </a:pPr>
            <a:r>
              <a:rPr lang="es-CL" b="1" dirty="0"/>
              <a:t>3.-Programar según demanda en las especialidades trazadoras.</a:t>
            </a:r>
            <a:endParaRPr lang="es-CL" dirty="0"/>
          </a:p>
          <a:p>
            <a:endParaRPr lang="es-CL" b="1" dirty="0" smtClean="0"/>
          </a:p>
          <a:p>
            <a:pPr marL="0" indent="0">
              <a:buNone/>
            </a:pPr>
            <a:endParaRPr lang="es-CL" b="1" dirty="0" smtClean="0"/>
          </a:p>
          <a:p>
            <a:pPr marL="0" indent="0" algn="ctr">
              <a:buNone/>
            </a:pPr>
            <a:r>
              <a:rPr lang="es-CL" b="1" dirty="0" smtClean="0"/>
              <a:t>Actividades </a:t>
            </a:r>
            <a:r>
              <a:rPr lang="es-CL" b="1" dirty="0"/>
              <a:t>a </a:t>
            </a:r>
            <a:r>
              <a:rPr lang="es-CL" b="1" dirty="0" smtClean="0"/>
              <a:t>cumplir</a:t>
            </a:r>
            <a:endParaRPr lang="es-CL" dirty="0"/>
          </a:p>
          <a:p>
            <a:pPr marL="0" lvl="0" indent="0">
              <a:buNone/>
            </a:pPr>
            <a:r>
              <a:rPr lang="es-CL" dirty="0"/>
              <a:t>Implementación de acciones que conduzcan a tener una programación integrada de las especialidades trazadoras conforme la demanda generada en Atención Primaria. </a:t>
            </a:r>
          </a:p>
          <a:p>
            <a:pPr marL="0" lvl="0" indent="0">
              <a:buNone/>
            </a:pPr>
            <a:r>
              <a:rPr lang="es-CL" dirty="0"/>
              <a:t>Realización de seguimiento mensual de dicha programación generando acciones que permitan su cumplimiento. </a:t>
            </a:r>
          </a:p>
          <a:p>
            <a:pPr marL="0" indent="0">
              <a:buNone/>
            </a:pPr>
            <a:endParaRPr lang="es-CL" dirty="0"/>
          </a:p>
        </p:txBody>
      </p:sp>
    </p:spTree>
    <p:extLst>
      <p:ext uri="{BB962C8B-B14F-4D97-AF65-F5344CB8AC3E}">
        <p14:creationId xmlns:p14="http://schemas.microsoft.com/office/powerpoint/2010/main" val="1807648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ESPECIALIDADES A TRABAJAR</a:t>
            </a:r>
            <a:endParaRPr lang="es-ES_tradnl" dirty="0"/>
          </a:p>
        </p:txBody>
      </p:sp>
      <p:sp>
        <p:nvSpPr>
          <p:cNvPr id="3" name="Marcador de contenido 2"/>
          <p:cNvSpPr>
            <a:spLocks noGrp="1"/>
          </p:cNvSpPr>
          <p:nvPr>
            <p:ph idx="1"/>
          </p:nvPr>
        </p:nvSpPr>
        <p:spPr/>
        <p:txBody>
          <a:bodyPr/>
          <a:lstStyle/>
          <a:p>
            <a:r>
              <a:rPr lang="es-ES_tradnl" dirty="0" smtClean="0"/>
              <a:t>OFTALMOLOGIA</a:t>
            </a:r>
          </a:p>
          <a:p>
            <a:r>
              <a:rPr lang="es-ES_tradnl" smtClean="0"/>
              <a:t>CARDIOLOGIA ADULTOS</a:t>
            </a:r>
            <a:endParaRPr lang="es-ES_tradnl"/>
          </a:p>
        </p:txBody>
      </p:sp>
    </p:spTree>
    <p:extLst>
      <p:ext uri="{BB962C8B-B14F-4D97-AF65-F5344CB8AC3E}">
        <p14:creationId xmlns:p14="http://schemas.microsoft.com/office/powerpoint/2010/main" val="1432991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4742" y="261257"/>
            <a:ext cx="8052319" cy="774441"/>
          </a:xfrm>
        </p:spPr>
        <p:txBody>
          <a:bodyPr>
            <a:normAutofit fontScale="90000"/>
          </a:bodyPr>
          <a:lstStyle/>
          <a:p>
            <a:pPr algn="ctr"/>
            <a:r>
              <a:rPr lang="es-CL" sz="2800" b="1" dirty="0" smtClean="0">
                <a:solidFill>
                  <a:schemeClr val="accent5">
                    <a:lumMod val="75000"/>
                  </a:schemeClr>
                </a:solidFill>
              </a:rPr>
              <a:t>Lista espera Cardiología SIGTE al 30 agosto 2021 por establecimiento origen y año ingreso</a:t>
            </a:r>
            <a:endParaRPr lang="es-CL" sz="2800" b="1" dirty="0">
              <a:solidFill>
                <a:schemeClr val="accent5">
                  <a:lumMod val="75000"/>
                </a:schemeClr>
              </a:solidFill>
            </a:endParaRPr>
          </a:p>
        </p:txBody>
      </p:sp>
      <p:graphicFrame>
        <p:nvGraphicFramePr>
          <p:cNvPr id="4" name="Marcador de contenido 3"/>
          <p:cNvGraphicFramePr>
            <a:graphicFrameLocks noGrp="1"/>
          </p:cNvGraphicFramePr>
          <p:nvPr>
            <p:ph idx="1"/>
          </p:nvPr>
        </p:nvGraphicFramePr>
        <p:xfrm>
          <a:off x="3676261" y="1436907"/>
          <a:ext cx="5010538" cy="5137373"/>
        </p:xfrm>
        <a:graphic>
          <a:graphicData uri="http://schemas.openxmlformats.org/drawingml/2006/table">
            <a:tbl>
              <a:tblPr/>
              <a:tblGrid>
                <a:gridCol w="1400505"/>
                <a:gridCol w="556328"/>
                <a:gridCol w="710205"/>
                <a:gridCol w="651022"/>
                <a:gridCol w="639185"/>
                <a:gridCol w="1053293"/>
              </a:tblGrid>
              <a:tr h="356173">
                <a:tc>
                  <a:txBody>
                    <a:bodyPr/>
                    <a:lstStyle/>
                    <a:p>
                      <a:pPr algn="l" fontAlgn="b"/>
                      <a:r>
                        <a:rPr lang="es-CL" sz="1200" b="1" i="0" u="none" strike="noStrike" dirty="0" smtClean="0">
                          <a:solidFill>
                            <a:srgbClr val="000000"/>
                          </a:solidFill>
                          <a:effectLst/>
                          <a:latin typeface="Calibri" panose="020F0502020204030204" pitchFamily="34" charset="0"/>
                        </a:rPr>
                        <a:t>Establecimiento/año </a:t>
                      </a:r>
                      <a:endParaRPr lang="es-CL" sz="1200" b="1" i="0" u="none" strike="noStrike" dirty="0">
                        <a:solidFill>
                          <a:srgbClr val="000000"/>
                        </a:solidFill>
                        <a:effectLst/>
                        <a:latin typeface="Calibri" panose="020F0502020204030204" pitchFamily="34" charset="0"/>
                      </a:endParaRPr>
                    </a:p>
                  </a:txBody>
                  <a:tcPr marL="8368" marR="8368" marT="8368" marB="0" anchor="b">
                    <a:lnL>
                      <a:noFill/>
                    </a:lnL>
                    <a:lnR>
                      <a:noFill/>
                    </a:lnR>
                    <a:lnT>
                      <a:noFill/>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200" b="1" i="0" u="none" strike="noStrike" dirty="0">
                          <a:solidFill>
                            <a:srgbClr val="000000"/>
                          </a:solidFill>
                          <a:effectLst/>
                          <a:latin typeface="Calibri" panose="020F0502020204030204" pitchFamily="34" charset="0"/>
                        </a:rPr>
                        <a:t>2018</a:t>
                      </a:r>
                    </a:p>
                  </a:txBody>
                  <a:tcPr marL="8368" marR="8368" marT="8368" marB="0" anchor="b">
                    <a:lnL>
                      <a:noFill/>
                    </a:lnL>
                    <a:lnR>
                      <a:noFill/>
                    </a:lnR>
                    <a:lnT>
                      <a:noFill/>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200" b="1" i="0" u="none" strike="noStrike" dirty="0">
                          <a:solidFill>
                            <a:srgbClr val="000000"/>
                          </a:solidFill>
                          <a:effectLst/>
                          <a:latin typeface="Calibri" panose="020F0502020204030204" pitchFamily="34" charset="0"/>
                        </a:rPr>
                        <a:t>2019</a:t>
                      </a:r>
                    </a:p>
                  </a:txBody>
                  <a:tcPr marL="8368" marR="8368" marT="8368" marB="0" anchor="b">
                    <a:lnL>
                      <a:noFill/>
                    </a:lnL>
                    <a:lnR>
                      <a:noFill/>
                    </a:lnR>
                    <a:lnT>
                      <a:noFill/>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200" b="1" i="0" u="none" strike="noStrike" dirty="0">
                          <a:solidFill>
                            <a:srgbClr val="000000"/>
                          </a:solidFill>
                          <a:effectLst/>
                          <a:latin typeface="Calibri" panose="020F0502020204030204" pitchFamily="34" charset="0"/>
                        </a:rPr>
                        <a:t>2020</a:t>
                      </a:r>
                    </a:p>
                  </a:txBody>
                  <a:tcPr marL="8368" marR="8368" marT="8368" marB="0" anchor="b">
                    <a:lnL>
                      <a:noFill/>
                    </a:lnL>
                    <a:lnR>
                      <a:noFill/>
                    </a:lnR>
                    <a:lnT>
                      <a:noFill/>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200" b="1" i="0" u="none" strike="noStrike" dirty="0">
                          <a:solidFill>
                            <a:srgbClr val="000000"/>
                          </a:solidFill>
                          <a:effectLst/>
                          <a:latin typeface="Calibri" panose="020F0502020204030204" pitchFamily="34" charset="0"/>
                        </a:rPr>
                        <a:t>2021</a:t>
                      </a:r>
                    </a:p>
                  </a:txBody>
                  <a:tcPr marL="8368" marR="8368" marT="8368" marB="0" anchor="b">
                    <a:lnL>
                      <a:noFill/>
                    </a:lnL>
                    <a:lnR>
                      <a:noFill/>
                    </a:lnR>
                    <a:lnT>
                      <a:noFill/>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200" b="1" i="0" u="none" strike="noStrike" dirty="0">
                          <a:solidFill>
                            <a:srgbClr val="000000"/>
                          </a:solidFill>
                          <a:effectLst/>
                          <a:latin typeface="Calibri" panose="020F0502020204030204" pitchFamily="34" charset="0"/>
                        </a:rPr>
                        <a:t>Total general</a:t>
                      </a:r>
                    </a:p>
                  </a:txBody>
                  <a:tcPr marL="8368" marR="8368" marT="8368" marB="0" anchor="b">
                    <a:lnL>
                      <a:noFill/>
                    </a:lnL>
                    <a:lnR>
                      <a:noFill/>
                    </a:lnR>
                    <a:lnT>
                      <a:noFill/>
                    </a:lnT>
                    <a:lnB w="6350" cap="flat" cmpd="sng" algn="ctr">
                      <a:solidFill>
                        <a:srgbClr val="000000"/>
                      </a:solidFill>
                      <a:prstDash val="solid"/>
                      <a:round/>
                      <a:headEnd type="none" w="med" len="med"/>
                      <a:tailEnd type="none" w="med" len="med"/>
                    </a:lnB>
                    <a:solidFill>
                      <a:srgbClr val="DDEBF7"/>
                    </a:solidFill>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PRAIS</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4</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5</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SAFU</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13</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6</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8</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27</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HBSJO</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157</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251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219</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629</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HPU</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5</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6</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HPO</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13</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6</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10</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29</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HFSLKMM</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18</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25</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6</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49</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HPM</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24</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9</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9</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42</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P.JAUREGUI</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19</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25</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14</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58</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M.</a:t>
                      </a:r>
                      <a:r>
                        <a:rPr lang="es-CL" sz="1200" b="0" i="0" u="none" strike="noStrike" baseline="0" dirty="0" smtClean="0">
                          <a:solidFill>
                            <a:srgbClr val="000000"/>
                          </a:solidFill>
                          <a:effectLst/>
                          <a:latin typeface="Calibri" panose="020F0502020204030204" pitchFamily="34" charset="0"/>
                        </a:rPr>
                        <a:t> LOPETEGUI</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20</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13</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54</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OVEJERIA</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9</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13</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12</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34</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RAHUE ALTO</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50</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46</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27</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124</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ENTRELAGOS</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8</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7</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7</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23</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SAN PABLO</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19</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9</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30</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58</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PAMPA</a:t>
                      </a:r>
                      <a:r>
                        <a:rPr lang="es-CL" sz="1200" b="0" i="0" u="none" strike="noStrike" baseline="0" dirty="0" smtClean="0">
                          <a:solidFill>
                            <a:srgbClr val="000000"/>
                          </a:solidFill>
                          <a:effectLst/>
                          <a:latin typeface="Calibri" panose="020F0502020204030204" pitchFamily="34" charset="0"/>
                        </a:rPr>
                        <a:t> ALEGRE</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3</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41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25</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18</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87</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PURRANQUE</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58</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51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53</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162</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PABLO ARAYA</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17</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22</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60</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QUINTO C.</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41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50</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46</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139</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B.MANSA</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4</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5</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11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PUAUCHO</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10</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5</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16</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31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PSR PICHIDAMAS</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3</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PSR CASCADAS</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3</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6</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PSR CANCURA</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3</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5</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COSAM RAHUE</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2</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0" i="0" u="none" strike="noStrike" dirty="0" smtClean="0">
                          <a:solidFill>
                            <a:srgbClr val="000000"/>
                          </a:solidFill>
                          <a:effectLst/>
                          <a:latin typeface="Calibri" panose="020F0502020204030204" pitchFamily="34" charset="0"/>
                        </a:rPr>
                        <a:t>COSAM</a:t>
                      </a:r>
                      <a:r>
                        <a:rPr lang="es-CL" sz="1200" b="0" i="0" u="none" strike="noStrike" baseline="0" dirty="0" smtClean="0">
                          <a:solidFill>
                            <a:srgbClr val="000000"/>
                          </a:solidFill>
                          <a:effectLst/>
                          <a:latin typeface="Calibri" panose="020F0502020204030204" pitchFamily="34" charset="0"/>
                        </a:rPr>
                        <a:t> ORIENTE</a:t>
                      </a:r>
                      <a:endParaRPr lang="es-CL" sz="1200" b="0" i="0" u="none" strike="noStrike" dirty="0">
                        <a:solidFill>
                          <a:srgbClr val="000000"/>
                        </a:solidFill>
                        <a:effectLst/>
                        <a:latin typeface="Calibri" panose="020F0502020204030204" pitchFamily="34" charset="0"/>
                      </a:endParaRP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3</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069">
                <a:tc>
                  <a:txBody>
                    <a:bodyPr/>
                    <a:lstStyle/>
                    <a:p>
                      <a:pPr algn="l" fontAlgn="b"/>
                      <a:r>
                        <a:rPr lang="es-CL" sz="1200" b="1" i="0" u="none" strike="noStrike">
                          <a:solidFill>
                            <a:srgbClr val="000000"/>
                          </a:solidFill>
                          <a:effectLst/>
                          <a:latin typeface="Calibri" panose="020F0502020204030204" pitchFamily="34" charset="0"/>
                        </a:rPr>
                        <a:t>Total general</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200" b="1" i="0" u="none" strike="noStrike">
                          <a:solidFill>
                            <a:srgbClr val="000000"/>
                          </a:solidFill>
                          <a:effectLst/>
                          <a:latin typeface="Calibri" panose="020F0502020204030204" pitchFamily="34" charset="0"/>
                        </a:rPr>
                        <a:t>9</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200" b="1" i="0" u="none" strike="noStrike">
                          <a:solidFill>
                            <a:srgbClr val="000000"/>
                          </a:solidFill>
                          <a:effectLst/>
                          <a:latin typeface="Calibri" panose="020F0502020204030204" pitchFamily="34" charset="0"/>
                        </a:rPr>
                        <a:t>529</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200" b="1" i="0" u="none" strike="noStrike">
                          <a:solidFill>
                            <a:srgbClr val="000000"/>
                          </a:solidFill>
                          <a:effectLst/>
                          <a:latin typeface="Calibri" panose="020F0502020204030204" pitchFamily="34" charset="0"/>
                        </a:rPr>
                        <a:t>581</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200" b="1" i="0" u="none" strike="noStrike">
                          <a:solidFill>
                            <a:srgbClr val="000000"/>
                          </a:solidFill>
                          <a:effectLst/>
                          <a:latin typeface="Calibri" panose="020F0502020204030204" pitchFamily="34" charset="0"/>
                        </a:rPr>
                        <a:t>528</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200" b="1" i="0" u="none" strike="noStrike" dirty="0">
                          <a:solidFill>
                            <a:srgbClr val="000000"/>
                          </a:solidFill>
                          <a:effectLst/>
                          <a:latin typeface="Calibri" panose="020F0502020204030204" pitchFamily="34" charset="0"/>
                        </a:rPr>
                        <a:t>1647</a:t>
                      </a:r>
                    </a:p>
                  </a:txBody>
                  <a:tcPr marL="8368" marR="8368" marT="83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3045945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nvPr>
        </p:nvGraphicFramePr>
        <p:xfrm>
          <a:off x="2934338" y="914399"/>
          <a:ext cx="5967065" cy="5456960"/>
        </p:xfrm>
        <a:graphic>
          <a:graphicData uri="http://schemas.openxmlformats.org/drawingml/2006/table">
            <a:tbl>
              <a:tblPr/>
              <a:tblGrid>
                <a:gridCol w="1180162"/>
                <a:gridCol w="612856"/>
                <a:gridCol w="695675"/>
                <a:gridCol w="612856"/>
                <a:gridCol w="612856"/>
                <a:gridCol w="612856"/>
                <a:gridCol w="612856"/>
                <a:gridCol w="1026948"/>
              </a:tblGrid>
              <a:tr h="376468">
                <a:tc>
                  <a:txBody>
                    <a:bodyPr/>
                    <a:lstStyle/>
                    <a:p>
                      <a:pPr algn="ctr" fontAlgn="b"/>
                      <a:r>
                        <a:rPr lang="es-CL" sz="1200" b="0" i="0" u="none" strike="noStrike" dirty="0" err="1">
                          <a:solidFill>
                            <a:srgbClr val="000000"/>
                          </a:solidFill>
                          <a:effectLst/>
                          <a:latin typeface="Calibri" panose="020F0502020204030204" pitchFamily="34" charset="0"/>
                        </a:rPr>
                        <a:t>Establ</a:t>
                      </a:r>
                      <a:r>
                        <a:rPr lang="es-CL" sz="1200" b="0" i="0" u="none" strike="noStrike" dirty="0">
                          <a:solidFill>
                            <a:srgbClr val="000000"/>
                          </a:solidFill>
                          <a:effectLst/>
                          <a:latin typeface="Calibri" panose="020F0502020204030204" pitchFamily="34" charset="0"/>
                        </a:rPr>
                        <a:t>./ Rango </a:t>
                      </a:r>
                      <a:r>
                        <a:rPr lang="es-CL" sz="1200" b="0" i="0" u="none" strike="noStrike" dirty="0" smtClean="0">
                          <a:solidFill>
                            <a:srgbClr val="000000"/>
                          </a:solidFill>
                          <a:effectLst/>
                          <a:latin typeface="Calibri" panose="020F0502020204030204" pitchFamily="34" charset="0"/>
                        </a:rPr>
                        <a:t>días </a:t>
                      </a:r>
                      <a:endParaRPr lang="es-CL" sz="1200" b="0" i="0" u="none" strike="noStrike" dirty="0">
                        <a:solidFill>
                          <a:srgbClr val="000000"/>
                        </a:solidFill>
                        <a:effectLst/>
                        <a:latin typeface="Calibri" panose="020F0502020204030204" pitchFamily="34" charset="0"/>
                      </a:endParaRP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&gt;730</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365-730</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dirty="0">
                          <a:solidFill>
                            <a:srgbClr val="000000"/>
                          </a:solidFill>
                          <a:effectLst/>
                          <a:latin typeface="Calibri" panose="020F0502020204030204" pitchFamily="34" charset="0"/>
                        </a:rPr>
                        <a:t>181-364</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121-180</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61-120</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&lt;60</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Total general</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196433">
                <a:tc>
                  <a:txBody>
                    <a:bodyPr/>
                    <a:lstStyle/>
                    <a:p>
                      <a:pPr algn="l" fontAlgn="b"/>
                      <a:r>
                        <a:rPr lang="es-CL" sz="1200" b="0" i="0" u="none" strike="noStrike">
                          <a:solidFill>
                            <a:srgbClr val="000000"/>
                          </a:solidFill>
                          <a:effectLst/>
                          <a:latin typeface="Calibri" panose="020F0502020204030204" pitchFamily="34" charset="0"/>
                        </a:rPr>
                        <a:t>SAFU</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4</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HBSJO</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17</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dirty="0">
                          <a:solidFill>
                            <a:srgbClr val="000000"/>
                          </a:solidFill>
                          <a:effectLst/>
                          <a:latin typeface="Calibri" panose="020F0502020204030204" pitchFamily="34" charset="0"/>
                        </a:rPr>
                        <a:t>22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34</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38</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106</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63</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280</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HPU</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HPO</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3</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4</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HFSLKMM</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4</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HPM</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P Jauregui</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9</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14</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M Lopetegui</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3</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6</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Ovejeria</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4</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5</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R alto</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5</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4</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13</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Entrelagos</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5</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San Pablo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6</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8</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P Alegre</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4</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4</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12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Purranque</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13</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3</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3</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19</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P Araya</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5</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5</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12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Quinto C</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7</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5</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3</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20</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B Mansa</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5</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Puaucho</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944">
                <a:tc>
                  <a:txBody>
                    <a:bodyPr/>
                    <a:lstStyle/>
                    <a:p>
                      <a:pPr algn="l" fontAlgn="b"/>
                      <a:r>
                        <a:rPr lang="es-CL" sz="1200" b="0" i="0" u="none" strike="noStrike">
                          <a:solidFill>
                            <a:srgbClr val="000000"/>
                          </a:solidFill>
                          <a:effectLst/>
                          <a:latin typeface="Calibri" panose="020F0502020204030204" pitchFamily="34" charset="0"/>
                        </a:rPr>
                        <a:t>PSR Cascadas</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l" fontAlgn="b"/>
                      <a:r>
                        <a:rPr lang="es-CL" sz="1200" b="0" i="0" u="none" strike="noStrike">
                          <a:solidFill>
                            <a:srgbClr val="000000"/>
                          </a:solidFill>
                          <a:effectLst/>
                          <a:latin typeface="Calibri" panose="020F0502020204030204" pitchFamily="34" charset="0"/>
                        </a:rPr>
                        <a:t>PSR Cancura</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944">
                <a:tc>
                  <a:txBody>
                    <a:bodyPr/>
                    <a:lstStyle/>
                    <a:p>
                      <a:pPr algn="l" fontAlgn="b"/>
                      <a:r>
                        <a:rPr lang="es-CL" sz="1200" b="0" i="0" u="none" strike="noStrike">
                          <a:solidFill>
                            <a:srgbClr val="000000"/>
                          </a:solidFill>
                          <a:effectLst/>
                          <a:latin typeface="Calibri" panose="020F0502020204030204" pitchFamily="34" charset="0"/>
                        </a:rPr>
                        <a:t>Cosam Rahue</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 </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944">
                <a:tc>
                  <a:txBody>
                    <a:bodyPr/>
                    <a:lstStyle/>
                    <a:p>
                      <a:pPr algn="l" fontAlgn="b"/>
                      <a:r>
                        <a:rPr lang="es-CL" sz="1200" b="0" i="0" u="none" strike="noStrike">
                          <a:solidFill>
                            <a:srgbClr val="000000"/>
                          </a:solidFill>
                          <a:effectLst/>
                          <a:latin typeface="Calibri" panose="020F0502020204030204" pitchFamily="34" charset="0"/>
                        </a:rPr>
                        <a:t>Total Egresos</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0" i="0" u="none" strike="noStrike">
                          <a:solidFill>
                            <a:srgbClr val="000000"/>
                          </a:solidFill>
                          <a:effectLst/>
                          <a:latin typeface="Calibri" panose="020F0502020204030204" pitchFamily="34" charset="0"/>
                        </a:rPr>
                        <a:t>81</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50</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58</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45</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118</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0" i="0" u="none" strike="noStrike">
                          <a:solidFill>
                            <a:srgbClr val="000000"/>
                          </a:solidFill>
                          <a:effectLst/>
                          <a:latin typeface="Calibri" panose="020F0502020204030204" pitchFamily="34" charset="0"/>
                        </a:rPr>
                        <a:t>66</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200" b="1" i="0" u="none" strike="noStrike">
                          <a:solidFill>
                            <a:srgbClr val="000000"/>
                          </a:solidFill>
                          <a:effectLst/>
                          <a:latin typeface="Calibri" panose="020F0502020204030204" pitchFamily="34" charset="0"/>
                        </a:rPr>
                        <a:t>418</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433">
                <a:tc>
                  <a:txBody>
                    <a:bodyPr/>
                    <a:lstStyle/>
                    <a:p>
                      <a:pPr algn="ctr" fontAlgn="b"/>
                      <a:r>
                        <a:rPr lang="es-CL" sz="1200" b="1" i="1" u="none" strike="noStrike" dirty="0">
                          <a:solidFill>
                            <a:srgbClr val="000000"/>
                          </a:solidFill>
                          <a:effectLst/>
                          <a:latin typeface="Calibri" panose="020F0502020204030204" pitchFamily="34" charset="0"/>
                        </a:rPr>
                        <a:t>% Egreso</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1" i="1" u="none" strike="noStrike" dirty="0">
                          <a:solidFill>
                            <a:srgbClr val="000000"/>
                          </a:solidFill>
                          <a:effectLst/>
                          <a:latin typeface="Calibri" panose="020F0502020204030204" pitchFamily="34" charset="0"/>
                        </a:rPr>
                        <a:t>19,4</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1" i="1" u="none" strike="noStrike" dirty="0">
                          <a:solidFill>
                            <a:srgbClr val="000000"/>
                          </a:solidFill>
                          <a:effectLst/>
                          <a:latin typeface="Calibri" panose="020F0502020204030204" pitchFamily="34" charset="0"/>
                        </a:rPr>
                        <a:t>12,0</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1" i="1" u="none" strike="noStrike" dirty="0">
                          <a:solidFill>
                            <a:srgbClr val="000000"/>
                          </a:solidFill>
                          <a:effectLst/>
                          <a:latin typeface="Calibri" panose="020F0502020204030204" pitchFamily="34" charset="0"/>
                        </a:rPr>
                        <a:t>13,9</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1" i="1" u="none" strike="noStrike" dirty="0">
                          <a:solidFill>
                            <a:srgbClr val="000000"/>
                          </a:solidFill>
                          <a:effectLst/>
                          <a:latin typeface="Calibri" panose="020F0502020204030204" pitchFamily="34" charset="0"/>
                        </a:rPr>
                        <a:t>10,8</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1" i="1" u="none" strike="noStrike" dirty="0">
                          <a:solidFill>
                            <a:srgbClr val="000000"/>
                          </a:solidFill>
                          <a:effectLst/>
                          <a:latin typeface="Calibri" panose="020F0502020204030204" pitchFamily="34" charset="0"/>
                        </a:rPr>
                        <a:t>28,2</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1" i="1" u="none" strike="noStrike" dirty="0">
                          <a:solidFill>
                            <a:srgbClr val="000000"/>
                          </a:solidFill>
                          <a:effectLst/>
                          <a:latin typeface="Calibri" panose="020F0502020204030204" pitchFamily="34" charset="0"/>
                        </a:rPr>
                        <a:t>15,8</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CL" sz="1200" b="1" i="1" u="none" strike="noStrike" dirty="0">
                          <a:solidFill>
                            <a:srgbClr val="000000"/>
                          </a:solidFill>
                          <a:effectLst/>
                          <a:latin typeface="Calibri" panose="020F0502020204030204" pitchFamily="34" charset="0"/>
                        </a:rPr>
                        <a:t>100</a:t>
                      </a:r>
                    </a:p>
                  </a:txBody>
                  <a:tcPr marL="8703" marR="8703" marT="8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bl>
          </a:graphicData>
        </a:graphic>
      </p:graphicFrame>
      <p:sp>
        <p:nvSpPr>
          <p:cNvPr id="5" name="CuadroTexto 4"/>
          <p:cNvSpPr txBox="1"/>
          <p:nvPr/>
        </p:nvSpPr>
        <p:spPr>
          <a:xfrm>
            <a:off x="2444620" y="167951"/>
            <a:ext cx="7371184" cy="646331"/>
          </a:xfrm>
          <a:prstGeom prst="rect">
            <a:avLst/>
          </a:prstGeom>
          <a:noFill/>
        </p:spPr>
        <p:txBody>
          <a:bodyPr wrap="square" rtlCol="0">
            <a:spAutoFit/>
          </a:bodyPr>
          <a:lstStyle/>
          <a:p>
            <a:pPr algn="ctr"/>
            <a:r>
              <a:rPr lang="es-CL" b="1" dirty="0" smtClean="0">
                <a:solidFill>
                  <a:schemeClr val="accent5">
                    <a:lumMod val="75000"/>
                  </a:schemeClr>
                </a:solidFill>
              </a:rPr>
              <a:t>Egresos Cardiología por establecimientos y rango de días en espera año 2021</a:t>
            </a:r>
            <a:endParaRPr lang="es-CL" b="1" dirty="0">
              <a:solidFill>
                <a:schemeClr val="accent5">
                  <a:lumMod val="75000"/>
                </a:schemeClr>
              </a:solidFill>
            </a:endParaRPr>
          </a:p>
        </p:txBody>
      </p:sp>
    </p:spTree>
    <p:extLst>
      <p:ext uri="{BB962C8B-B14F-4D97-AF65-F5344CB8AC3E}">
        <p14:creationId xmlns:p14="http://schemas.microsoft.com/office/powerpoint/2010/main" val="466986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rotWithShape="1">
          <a:blip r:embed="rId2"/>
          <a:srcRect l="15945" t="54753" r="16991" b="25090"/>
          <a:stretch/>
        </p:blipFill>
        <p:spPr>
          <a:xfrm>
            <a:off x="1959428" y="3536302"/>
            <a:ext cx="8042987" cy="2202025"/>
          </a:xfrm>
          <a:prstGeom prst="rect">
            <a:avLst/>
          </a:prstGeom>
        </p:spPr>
      </p:pic>
      <p:pic>
        <p:nvPicPr>
          <p:cNvPr id="5" name="Imagen 4"/>
          <p:cNvPicPr>
            <a:picLocks noChangeAspect="1"/>
          </p:cNvPicPr>
          <p:nvPr/>
        </p:nvPicPr>
        <p:blipFill rotWithShape="1">
          <a:blip r:embed="rId3"/>
          <a:srcRect l="16071" t="26803" r="17041" b="53333"/>
          <a:stretch/>
        </p:blipFill>
        <p:spPr>
          <a:xfrm>
            <a:off x="1959429" y="1073020"/>
            <a:ext cx="8154956" cy="2230017"/>
          </a:xfrm>
          <a:prstGeom prst="rect">
            <a:avLst/>
          </a:prstGeom>
        </p:spPr>
      </p:pic>
      <p:sp>
        <p:nvSpPr>
          <p:cNvPr id="6" name="CuadroTexto 5"/>
          <p:cNvSpPr txBox="1"/>
          <p:nvPr/>
        </p:nvSpPr>
        <p:spPr>
          <a:xfrm>
            <a:off x="3554963" y="367787"/>
            <a:ext cx="4124131" cy="369332"/>
          </a:xfrm>
          <a:prstGeom prst="rect">
            <a:avLst/>
          </a:prstGeom>
          <a:noFill/>
        </p:spPr>
        <p:txBody>
          <a:bodyPr wrap="square" rtlCol="0">
            <a:spAutoFit/>
          </a:bodyPr>
          <a:lstStyle/>
          <a:p>
            <a:pPr algn="ctr"/>
            <a:r>
              <a:rPr lang="es-CL" b="1" dirty="0" smtClean="0">
                <a:solidFill>
                  <a:schemeClr val="accent5">
                    <a:lumMod val="75000"/>
                  </a:schemeClr>
                </a:solidFill>
              </a:rPr>
              <a:t>EGRESOS POR MES AÑOS 2019/ 2021</a:t>
            </a:r>
            <a:endParaRPr lang="es-CL" b="1" dirty="0">
              <a:solidFill>
                <a:schemeClr val="accent5">
                  <a:lumMod val="75000"/>
                </a:schemeClr>
              </a:solidFill>
            </a:endParaRPr>
          </a:p>
        </p:txBody>
      </p:sp>
      <p:sp>
        <p:nvSpPr>
          <p:cNvPr id="7" name="CuadroTexto 6"/>
          <p:cNvSpPr txBox="1"/>
          <p:nvPr/>
        </p:nvSpPr>
        <p:spPr>
          <a:xfrm>
            <a:off x="10263673" y="4702629"/>
            <a:ext cx="923731"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s-CL" dirty="0" smtClean="0"/>
              <a:t>418</a:t>
            </a:r>
            <a:endParaRPr lang="es-CL" dirty="0"/>
          </a:p>
        </p:txBody>
      </p:sp>
      <p:sp>
        <p:nvSpPr>
          <p:cNvPr id="9" name="CuadroTexto 8"/>
          <p:cNvSpPr txBox="1"/>
          <p:nvPr/>
        </p:nvSpPr>
        <p:spPr>
          <a:xfrm>
            <a:off x="10263673" y="2183363"/>
            <a:ext cx="923731" cy="38255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s-CL" dirty="0" smtClean="0"/>
              <a:t>1298</a:t>
            </a:r>
            <a:endParaRPr lang="es-CL" dirty="0"/>
          </a:p>
        </p:txBody>
      </p:sp>
    </p:spTree>
    <p:extLst>
      <p:ext uri="{BB962C8B-B14F-4D97-AF65-F5344CB8AC3E}">
        <p14:creationId xmlns:p14="http://schemas.microsoft.com/office/powerpoint/2010/main" val="1425588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Propuesta </a:t>
            </a:r>
            <a:endParaRPr lang="es-CL" dirty="0"/>
          </a:p>
        </p:txBody>
      </p:sp>
      <p:graphicFrame>
        <p:nvGraphicFramePr>
          <p:cNvPr id="4" name="Tabla 3"/>
          <p:cNvGraphicFramePr>
            <a:graphicFrameLocks noGrp="1"/>
          </p:cNvGraphicFramePr>
          <p:nvPr/>
        </p:nvGraphicFramePr>
        <p:xfrm>
          <a:off x="838200" y="1825625"/>
          <a:ext cx="10515600" cy="101092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es-CL" dirty="0" smtClean="0"/>
                        <a:t>Septiembre a diciembre 2021</a:t>
                      </a:r>
                      <a:endParaRPr lang="es-CL" dirty="0"/>
                    </a:p>
                  </a:txBody>
                  <a:tcPr/>
                </a:tc>
                <a:tc>
                  <a:txBody>
                    <a:bodyPr/>
                    <a:lstStyle/>
                    <a:p>
                      <a:r>
                        <a:rPr lang="es-CL" dirty="0" smtClean="0"/>
                        <a:t>Primer semestre 2022</a:t>
                      </a:r>
                      <a:endParaRPr lang="es-CL" dirty="0"/>
                    </a:p>
                  </a:txBody>
                  <a:tcPr/>
                </a:tc>
                <a:tc>
                  <a:txBody>
                    <a:bodyPr/>
                    <a:lstStyle/>
                    <a:p>
                      <a:r>
                        <a:rPr lang="es-CL" dirty="0" smtClean="0"/>
                        <a:t>Segundo semestre 2022</a:t>
                      </a:r>
                      <a:endParaRPr lang="es-CL" dirty="0"/>
                    </a:p>
                  </a:txBody>
                  <a:tcPr/>
                </a:tc>
              </a:tr>
              <a:tr h="370840">
                <a:tc>
                  <a:txBody>
                    <a:bodyPr/>
                    <a:lstStyle/>
                    <a:p>
                      <a:pPr algn="ctr"/>
                      <a:r>
                        <a:rPr lang="es-CL" dirty="0" smtClean="0"/>
                        <a:t>Resolver: 2018 </a:t>
                      </a:r>
                      <a:r>
                        <a:rPr lang="es-CL" sz="1600" dirty="0" smtClean="0"/>
                        <a:t>y primer semestre 2019(228)</a:t>
                      </a:r>
                      <a:endParaRPr lang="es-CL" sz="1600" dirty="0"/>
                    </a:p>
                  </a:txBody>
                  <a:tcPr/>
                </a:tc>
                <a:tc>
                  <a:txBody>
                    <a:bodyPr/>
                    <a:lstStyle/>
                    <a:p>
                      <a:pPr algn="ctr"/>
                      <a:r>
                        <a:rPr lang="es-CL" dirty="0" smtClean="0"/>
                        <a:t>           Resolver desde julio 2019 a agosto </a:t>
                      </a:r>
                      <a:r>
                        <a:rPr lang="es-CL" baseline="0" dirty="0" smtClean="0"/>
                        <a:t> 2020(689)</a:t>
                      </a:r>
                      <a:endParaRPr lang="es-CL" dirty="0"/>
                    </a:p>
                  </a:txBody>
                  <a:tcPr/>
                </a:tc>
                <a:tc>
                  <a:txBody>
                    <a:bodyPr/>
                    <a:lstStyle/>
                    <a:p>
                      <a:pPr algn="ctr"/>
                      <a:r>
                        <a:rPr lang="es-CL" dirty="0" smtClean="0"/>
                        <a:t>   Resolver desde sept 2020 a agosto 2021( 731)      </a:t>
                      </a:r>
                      <a:endParaRPr lang="es-CL" dirty="0"/>
                    </a:p>
                  </a:txBody>
                  <a:tcPr/>
                </a:tc>
              </a:tr>
            </a:tbl>
          </a:graphicData>
        </a:graphic>
      </p:graphicFrame>
      <p:sp>
        <p:nvSpPr>
          <p:cNvPr id="3" name="CuadroTexto 2"/>
          <p:cNvSpPr txBox="1"/>
          <p:nvPr/>
        </p:nvSpPr>
        <p:spPr>
          <a:xfrm>
            <a:off x="1070919" y="3822357"/>
            <a:ext cx="5379308" cy="1477328"/>
          </a:xfrm>
          <a:prstGeom prst="rect">
            <a:avLst/>
          </a:prstGeom>
          <a:noFill/>
        </p:spPr>
        <p:txBody>
          <a:bodyPr wrap="square" rtlCol="0">
            <a:spAutoFit/>
          </a:bodyPr>
          <a:lstStyle/>
          <a:p>
            <a:r>
              <a:rPr lang="es-CL" dirty="0" smtClean="0"/>
              <a:t>Estrategias: </a:t>
            </a:r>
          </a:p>
          <a:p>
            <a:pPr marL="285750" indent="-285750">
              <a:buFont typeface="Arial" panose="020B0604020202020204" pitchFamily="34" charset="0"/>
              <a:buChar char="•"/>
            </a:pPr>
            <a:r>
              <a:rPr lang="es-CL" dirty="0" smtClean="0"/>
              <a:t>CAE HBSJO</a:t>
            </a:r>
          </a:p>
          <a:p>
            <a:pPr marL="285750" indent="-285750">
              <a:buFont typeface="Arial" panose="020B0604020202020204" pitchFamily="34" charset="0"/>
              <a:buChar char="•"/>
            </a:pPr>
            <a:r>
              <a:rPr lang="es-CL" dirty="0" smtClean="0"/>
              <a:t>Consulta Asincrónica/ sincrónica de HD</a:t>
            </a:r>
          </a:p>
          <a:p>
            <a:pPr marL="285750" indent="-285750">
              <a:buFont typeface="Arial" panose="020B0604020202020204" pitchFamily="34" charset="0"/>
              <a:buChar char="•"/>
            </a:pPr>
            <a:r>
              <a:rPr lang="es-CL" dirty="0" smtClean="0"/>
              <a:t>Consultor de llamado?</a:t>
            </a:r>
          </a:p>
          <a:p>
            <a:pPr marL="285750" indent="-285750">
              <a:buFont typeface="Arial" panose="020B0604020202020204" pitchFamily="34" charset="0"/>
              <a:buChar char="•"/>
            </a:pPr>
            <a:r>
              <a:rPr lang="es-CL" dirty="0" smtClean="0"/>
              <a:t>Equipos móviles  </a:t>
            </a:r>
            <a:endParaRPr lang="es-CL" dirty="0"/>
          </a:p>
        </p:txBody>
      </p:sp>
    </p:spTree>
    <p:extLst>
      <p:ext uri="{BB962C8B-B14F-4D97-AF65-F5344CB8AC3E}">
        <p14:creationId xmlns:p14="http://schemas.microsoft.com/office/powerpoint/2010/main" val="1156635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925606962"/>
              </p:ext>
            </p:extLst>
          </p:nvPr>
        </p:nvGraphicFramePr>
        <p:xfrm>
          <a:off x="2619131" y="681983"/>
          <a:ext cx="6591272" cy="4618086"/>
        </p:xfrm>
        <a:graphic>
          <a:graphicData uri="http://schemas.openxmlformats.org/drawingml/2006/table">
            <a:tbl>
              <a:tblPr/>
              <a:tblGrid>
                <a:gridCol w="1306077"/>
                <a:gridCol w="730672"/>
                <a:gridCol w="730672"/>
                <a:gridCol w="730672"/>
                <a:gridCol w="730672"/>
                <a:gridCol w="730672"/>
                <a:gridCol w="730672"/>
                <a:gridCol w="901163"/>
              </a:tblGrid>
              <a:tr h="182753">
                <a:tc gridSpan="8">
                  <a:txBody>
                    <a:bodyPr/>
                    <a:lstStyle/>
                    <a:p>
                      <a:pPr algn="ctr" fontAlgn="b"/>
                      <a:r>
                        <a:rPr lang="es-CL" sz="1400" b="1" i="0" u="none" strike="noStrike" dirty="0">
                          <a:solidFill>
                            <a:srgbClr val="000000"/>
                          </a:solidFill>
                          <a:effectLst/>
                          <a:latin typeface="Calibri" panose="020F0502020204030204" pitchFamily="34" charset="0"/>
                        </a:rPr>
                        <a:t>LISTA DE ESPERA DE OFTALMOLOGIA SIGTE POR ESTABLECIMIENTO DE </a:t>
                      </a:r>
                      <a:r>
                        <a:rPr lang="es-CL" sz="1400" b="1" i="0" u="none" strike="noStrike" dirty="0" smtClean="0">
                          <a:solidFill>
                            <a:srgbClr val="000000"/>
                          </a:solidFill>
                          <a:effectLst/>
                          <a:latin typeface="Calibri" panose="020F0502020204030204" pitchFamily="34" charset="0"/>
                        </a:rPr>
                        <a:t>DESTINO</a:t>
                      </a:r>
                    </a:p>
                    <a:p>
                      <a:pPr algn="ctr" fontAlgn="b"/>
                      <a:r>
                        <a:rPr lang="es-CL" sz="1400" b="1" i="0" u="none" strike="noStrike" dirty="0" smtClean="0">
                          <a:solidFill>
                            <a:srgbClr val="000000"/>
                          </a:solidFill>
                          <a:effectLst/>
                          <a:latin typeface="Calibri" panose="020F0502020204030204" pitchFamily="34" charset="0"/>
                        </a:rPr>
                        <a:t> AL  30 AGOSTO</a:t>
                      </a:r>
                      <a:r>
                        <a:rPr lang="es-CL" sz="1400" b="1" i="0" u="none" strike="noStrike" baseline="0" dirty="0" smtClean="0">
                          <a:solidFill>
                            <a:srgbClr val="000000"/>
                          </a:solidFill>
                          <a:effectLst/>
                          <a:latin typeface="Calibri" panose="020F0502020204030204" pitchFamily="34" charset="0"/>
                        </a:rPr>
                        <a:t> 2021</a:t>
                      </a:r>
                      <a:endParaRPr lang="es-CL" sz="1400" b="1" i="0" u="none" strike="noStrike" dirty="0">
                        <a:solidFill>
                          <a:srgbClr val="000000"/>
                        </a:solidFill>
                        <a:effectLst/>
                        <a:latin typeface="Calibri" panose="020F0502020204030204" pitchFamily="34" charset="0"/>
                      </a:endParaRPr>
                    </a:p>
                  </a:txBody>
                  <a:tcPr marL="9138" marR="9138" marT="913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330782">
                <a:tc>
                  <a:txBody>
                    <a:bodyPr/>
                    <a:lstStyle/>
                    <a:p>
                      <a:pPr algn="l" fontAlgn="b"/>
                      <a:r>
                        <a:rPr lang="es-CL" sz="1100" b="0" i="0" u="none" strike="noStrike" dirty="0">
                          <a:solidFill>
                            <a:srgbClr val="000000"/>
                          </a:solidFill>
                          <a:effectLst/>
                          <a:latin typeface="Calibri" panose="020F0502020204030204" pitchFamily="34" charset="0"/>
                        </a:rPr>
                        <a:t>Establecimiento/Año</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s-CL" sz="1100" b="1" i="0" u="none" strike="noStrike">
                          <a:solidFill>
                            <a:srgbClr val="000000"/>
                          </a:solidFill>
                          <a:effectLst/>
                          <a:latin typeface="Calibri" panose="020F0502020204030204" pitchFamily="34" charset="0"/>
                        </a:rPr>
                        <a:t>2017</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100" b="1" i="0" u="none" strike="noStrike">
                          <a:solidFill>
                            <a:srgbClr val="000000"/>
                          </a:solidFill>
                          <a:effectLst/>
                          <a:latin typeface="Calibri" panose="020F0502020204030204" pitchFamily="34" charset="0"/>
                        </a:rPr>
                        <a:t>2018</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100" b="1" i="0" u="none" strike="noStrike">
                          <a:solidFill>
                            <a:srgbClr val="000000"/>
                          </a:solidFill>
                          <a:effectLst/>
                          <a:latin typeface="Calibri" panose="020F0502020204030204" pitchFamily="34" charset="0"/>
                        </a:rPr>
                        <a:t>2019</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100" b="1" i="0" u="none" strike="noStrike">
                          <a:solidFill>
                            <a:srgbClr val="000000"/>
                          </a:solidFill>
                          <a:effectLst/>
                          <a:latin typeface="Calibri" panose="020F0502020204030204" pitchFamily="34" charset="0"/>
                        </a:rPr>
                        <a:t>2020</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100" b="1" i="0" u="none" strike="noStrike">
                          <a:solidFill>
                            <a:srgbClr val="000000"/>
                          </a:solidFill>
                          <a:effectLst/>
                          <a:latin typeface="Calibri" panose="020F0502020204030204" pitchFamily="34" charset="0"/>
                        </a:rPr>
                        <a:t>2021</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100" b="1" i="0" u="none" strike="noStrike">
                          <a:solidFill>
                            <a:srgbClr val="000000"/>
                          </a:solidFill>
                          <a:effectLst/>
                          <a:latin typeface="Calibri" panose="020F0502020204030204" pitchFamily="34" charset="0"/>
                        </a:rPr>
                        <a:t>Total general</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100" b="1" i="0" u="none" strike="noStrike">
                          <a:solidFill>
                            <a:srgbClr val="000000"/>
                          </a:solidFill>
                          <a:effectLst/>
                          <a:latin typeface="Calibri" panose="020F0502020204030204" pitchFamily="34" charset="0"/>
                        </a:rPr>
                        <a:t>Obs.</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82753">
                <a:tc>
                  <a:txBody>
                    <a:bodyPr/>
                    <a:lstStyle/>
                    <a:p>
                      <a:pPr algn="l" fontAlgn="b"/>
                      <a:r>
                        <a:rPr lang="es-CL" sz="1100" b="0" i="0" u="none" strike="noStrike" dirty="0">
                          <a:solidFill>
                            <a:srgbClr val="000000"/>
                          </a:solidFill>
                          <a:effectLst/>
                          <a:latin typeface="Calibri" panose="020F0502020204030204" pitchFamily="34" charset="0"/>
                        </a:rPr>
                        <a:t>HBSJO</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s-CL" sz="1100" b="0" i="0" u="none" strike="noStrike">
                          <a:solidFill>
                            <a:srgbClr val="000000"/>
                          </a:solidFill>
                          <a:effectLst/>
                          <a:latin typeface="Calibri" panose="020F0502020204030204" pitchFamily="34" charset="0"/>
                        </a:rPr>
                        <a:t>11</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35</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262</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530</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461</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1299</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753">
                <a:tc>
                  <a:txBody>
                    <a:bodyPr/>
                    <a:lstStyle/>
                    <a:p>
                      <a:pPr algn="l" fontAlgn="b"/>
                      <a:r>
                        <a:rPr lang="es-CL" sz="1100" b="0" i="0" u="none" strike="noStrike" dirty="0">
                          <a:solidFill>
                            <a:srgbClr val="000000"/>
                          </a:solidFill>
                          <a:effectLst/>
                          <a:latin typeface="Calibri" panose="020F0502020204030204" pitchFamily="34" charset="0"/>
                        </a:rPr>
                        <a:t>HPO</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s-CL" sz="1100" b="0" i="0" u="none" strike="noStrike">
                          <a:solidFill>
                            <a:srgbClr val="000000"/>
                          </a:solidFill>
                          <a:effectLst/>
                          <a:latin typeface="Calibri" panose="020F0502020204030204" pitchFamily="34" charset="0"/>
                        </a:rPr>
                        <a:t>3</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6</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16</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201</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226</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753">
                <a:tc>
                  <a:txBody>
                    <a:bodyPr/>
                    <a:lstStyle/>
                    <a:p>
                      <a:pPr algn="l" fontAlgn="b"/>
                      <a:r>
                        <a:rPr lang="es-CL" sz="1100" b="0" i="0" u="none" strike="noStrike" dirty="0">
                          <a:solidFill>
                            <a:srgbClr val="000000"/>
                          </a:solidFill>
                          <a:effectLst/>
                          <a:latin typeface="Calibri" panose="020F0502020204030204" pitchFamily="34" charset="0"/>
                        </a:rPr>
                        <a:t>HPuMulen</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32</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60</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92</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753">
                <a:tc>
                  <a:txBody>
                    <a:bodyPr/>
                    <a:lstStyle/>
                    <a:p>
                      <a:pPr algn="l" fontAlgn="b"/>
                      <a:r>
                        <a:rPr lang="es-CL" sz="1100" b="0" i="0" u="none" strike="noStrike" dirty="0">
                          <a:solidFill>
                            <a:srgbClr val="000000"/>
                          </a:solidFill>
                          <a:effectLst/>
                          <a:latin typeface="Calibri" panose="020F0502020204030204" pitchFamily="34" charset="0"/>
                        </a:rPr>
                        <a:t>C.M. Lopetegui</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2</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2</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753">
                <a:tc>
                  <a:txBody>
                    <a:bodyPr/>
                    <a:lstStyle/>
                    <a:p>
                      <a:pPr algn="l" fontAlgn="b"/>
                      <a:r>
                        <a:rPr lang="es-CL" sz="1100" b="0" i="0" u="none" strike="noStrike" dirty="0">
                          <a:solidFill>
                            <a:srgbClr val="000000"/>
                          </a:solidFill>
                          <a:effectLst/>
                          <a:latin typeface="Calibri" panose="020F0502020204030204" pitchFamily="34" charset="0"/>
                        </a:rPr>
                        <a:t>C. Entrelagos</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52</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63</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159</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274</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753">
                <a:tc>
                  <a:txBody>
                    <a:bodyPr/>
                    <a:lstStyle/>
                    <a:p>
                      <a:pPr algn="l" fontAlgn="b"/>
                      <a:r>
                        <a:rPr lang="es-CL" sz="1100" b="0" i="0" u="none" strike="noStrike" dirty="0">
                          <a:solidFill>
                            <a:srgbClr val="000000"/>
                          </a:solidFill>
                          <a:effectLst/>
                          <a:latin typeface="Calibri" panose="020F0502020204030204" pitchFamily="34" charset="0"/>
                        </a:rPr>
                        <a:t>C. San Pablo</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105</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39</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90</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234</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753">
                <a:tc>
                  <a:txBody>
                    <a:bodyPr/>
                    <a:lstStyle/>
                    <a:p>
                      <a:pPr algn="l" fontAlgn="b"/>
                      <a:r>
                        <a:rPr lang="es-CL" sz="1100" b="0" i="0" u="none" strike="noStrike" dirty="0">
                          <a:solidFill>
                            <a:srgbClr val="000000"/>
                          </a:solidFill>
                          <a:effectLst/>
                          <a:latin typeface="Calibri" panose="020F0502020204030204" pitchFamily="34" charset="0"/>
                        </a:rPr>
                        <a:t>C. Purranque</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2</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59</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461</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522</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753">
                <a:tc>
                  <a:txBody>
                    <a:bodyPr/>
                    <a:lstStyle/>
                    <a:p>
                      <a:pPr algn="l" fontAlgn="b"/>
                      <a:r>
                        <a:rPr lang="es-CL" sz="1100" b="0" i="0" u="none" strike="noStrike" dirty="0">
                          <a:solidFill>
                            <a:srgbClr val="000000"/>
                          </a:solidFill>
                          <a:effectLst/>
                          <a:latin typeface="Calibri" panose="020F0502020204030204" pitchFamily="34" charset="0"/>
                        </a:rPr>
                        <a:t>C. Pablo Araya</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s-CL" sz="1100" b="0" i="0" u="none" strike="noStrike">
                          <a:solidFill>
                            <a:srgbClr val="000000"/>
                          </a:solidFill>
                          <a:effectLst/>
                          <a:latin typeface="Calibri" panose="020F0502020204030204" pitchFamily="34" charset="0"/>
                        </a:rPr>
                        <a:t>1</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6</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57</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576</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640</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753">
                <a:tc>
                  <a:txBody>
                    <a:bodyPr/>
                    <a:lstStyle/>
                    <a:p>
                      <a:pPr algn="l" fontAlgn="b"/>
                      <a:r>
                        <a:rPr lang="es-CL" sz="1100" b="0" i="0" u="none" strike="noStrike" dirty="0">
                          <a:solidFill>
                            <a:srgbClr val="000000"/>
                          </a:solidFill>
                          <a:effectLst/>
                          <a:latin typeface="Calibri" panose="020F0502020204030204" pitchFamily="34" charset="0"/>
                        </a:rPr>
                        <a:t>C. Puacho</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s-CL" sz="1100" b="0" i="0" u="none" strike="noStrike">
                          <a:solidFill>
                            <a:srgbClr val="000000"/>
                          </a:solidFill>
                          <a:effectLst/>
                          <a:latin typeface="Calibri" panose="020F0502020204030204" pitchFamily="34" charset="0"/>
                        </a:rPr>
                        <a:t>1</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1</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16</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52</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250</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320</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753">
                <a:tc>
                  <a:txBody>
                    <a:bodyPr/>
                    <a:lstStyle/>
                    <a:p>
                      <a:pPr algn="l" fontAlgn="b"/>
                      <a:r>
                        <a:rPr lang="es-CL" sz="1100" b="0" i="0" u="none" strike="noStrike" dirty="0">
                          <a:solidFill>
                            <a:srgbClr val="000000"/>
                          </a:solidFill>
                          <a:effectLst/>
                          <a:latin typeface="Calibri" panose="020F0502020204030204" pitchFamily="34" charset="0"/>
                        </a:rPr>
                        <a:t>CRD Osorno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352</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1367</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1166</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2885</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258">
                <a:tc>
                  <a:txBody>
                    <a:bodyPr/>
                    <a:lstStyle/>
                    <a:p>
                      <a:pPr algn="l" fontAlgn="b"/>
                      <a:r>
                        <a:rPr lang="es-CL" sz="1100" b="0" i="0" u="none" strike="noStrike" dirty="0" smtClean="0">
                          <a:solidFill>
                            <a:srgbClr val="000000"/>
                          </a:solidFill>
                          <a:effectLst/>
                          <a:latin typeface="Calibri" panose="020F0502020204030204" pitchFamily="34" charset="0"/>
                        </a:rPr>
                        <a:t>Clínica </a:t>
                      </a:r>
                      <a:r>
                        <a:rPr lang="es-CL" sz="1100" b="0" i="0" u="none" strike="noStrike" dirty="0">
                          <a:solidFill>
                            <a:srgbClr val="000000"/>
                          </a:solidFill>
                          <a:effectLst/>
                          <a:latin typeface="Calibri" panose="020F0502020204030204" pitchFamily="34" charset="0"/>
                        </a:rPr>
                        <a:t>Dental</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1</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1</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Origen Quinto centenario</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258">
                <a:tc>
                  <a:txBody>
                    <a:bodyPr/>
                    <a:lstStyle/>
                    <a:p>
                      <a:pPr algn="l" fontAlgn="b"/>
                      <a:r>
                        <a:rPr lang="es-CL" sz="1100" b="0" i="0" u="none" strike="noStrike" dirty="0" smtClean="0">
                          <a:solidFill>
                            <a:srgbClr val="000000"/>
                          </a:solidFill>
                          <a:effectLst/>
                          <a:latin typeface="Calibri" panose="020F0502020204030204" pitchFamily="34" charset="0"/>
                        </a:rPr>
                        <a:t>Clínica </a:t>
                      </a:r>
                      <a:r>
                        <a:rPr lang="es-CL" sz="1100" b="0" i="0" u="none" strike="noStrike" dirty="0">
                          <a:solidFill>
                            <a:srgbClr val="000000"/>
                          </a:solidFill>
                          <a:effectLst/>
                          <a:latin typeface="Calibri" panose="020F0502020204030204" pitchFamily="34" charset="0"/>
                        </a:rPr>
                        <a:t>Dental de Atacama</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1</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1</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Origen PSR Puyehue</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258">
                <a:tc>
                  <a:txBody>
                    <a:bodyPr/>
                    <a:lstStyle/>
                    <a:p>
                      <a:pPr algn="l" fontAlgn="b"/>
                      <a:r>
                        <a:rPr lang="pt-BR" sz="1100" b="0" i="0" u="none" strike="noStrike" dirty="0" smtClean="0">
                          <a:solidFill>
                            <a:srgbClr val="000000"/>
                          </a:solidFill>
                          <a:effectLst/>
                          <a:latin typeface="Calibri" panose="020F0502020204030204" pitchFamily="34" charset="0"/>
                        </a:rPr>
                        <a:t>Consultorio </a:t>
                      </a:r>
                      <a:r>
                        <a:rPr lang="pt-BR" sz="1100" b="0" i="0" u="none" strike="noStrike" dirty="0">
                          <a:solidFill>
                            <a:srgbClr val="000000"/>
                          </a:solidFill>
                          <a:effectLst/>
                          <a:latin typeface="Calibri" panose="020F0502020204030204" pitchFamily="34" charset="0"/>
                        </a:rPr>
                        <a:t>de S Mental  de Ñuble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1</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1</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Origen  Quinto centenario</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753">
                <a:tc>
                  <a:txBody>
                    <a:bodyPr/>
                    <a:lstStyle/>
                    <a:p>
                      <a:pPr algn="ctr" fontAlgn="b"/>
                      <a:r>
                        <a:rPr lang="es-CL" sz="1100" b="1" i="0" u="none" strike="noStrike" dirty="0">
                          <a:solidFill>
                            <a:srgbClr val="000000"/>
                          </a:solidFill>
                          <a:effectLst/>
                          <a:latin typeface="Calibri" panose="020F0502020204030204" pitchFamily="34" charset="0"/>
                        </a:rPr>
                        <a:t>???</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1</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100" b="0" i="0" u="none" strike="noStrike">
                          <a:solidFill>
                            <a:srgbClr val="000000"/>
                          </a:solidFill>
                          <a:effectLst/>
                          <a:latin typeface="Calibri" panose="020F0502020204030204" pitchFamily="34" charset="0"/>
                        </a:rPr>
                        <a:t>1</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100" b="0" i="0" u="none" strike="noStrike">
                        <a:solidFill>
                          <a:srgbClr val="000000"/>
                        </a:solidFill>
                        <a:effectLst/>
                        <a:latin typeface="Calibri" panose="020F0502020204030204" pitchFamily="34" charset="0"/>
                      </a:endParaRPr>
                    </a:p>
                  </a:txBody>
                  <a:tcPr marL="9138" marR="9138" marT="913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182753">
                <a:tc>
                  <a:txBody>
                    <a:bodyPr/>
                    <a:lstStyle/>
                    <a:p>
                      <a:pPr algn="l" fontAlgn="b"/>
                      <a:r>
                        <a:rPr lang="es-CL" sz="1100" b="0" i="0" u="none" strike="noStrike" dirty="0">
                          <a:solidFill>
                            <a:srgbClr val="000000"/>
                          </a:solidFill>
                          <a:effectLst/>
                          <a:latin typeface="Calibri" panose="020F0502020204030204" pitchFamily="34" charset="0"/>
                        </a:rPr>
                        <a:t>Total </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s-CL" sz="1100" b="1" i="0" u="none" strike="noStrike">
                          <a:solidFill>
                            <a:srgbClr val="000000"/>
                          </a:solidFill>
                          <a:effectLst/>
                          <a:latin typeface="Calibri" panose="020F0502020204030204" pitchFamily="34" charset="0"/>
                        </a:rPr>
                        <a:t>16</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100" b="1" i="0" u="none" strike="noStrike">
                          <a:solidFill>
                            <a:srgbClr val="000000"/>
                          </a:solidFill>
                          <a:effectLst/>
                          <a:latin typeface="Calibri" panose="020F0502020204030204" pitchFamily="34" charset="0"/>
                        </a:rPr>
                        <a:t>44</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100" b="1" i="0" u="none" strike="noStrike">
                          <a:solidFill>
                            <a:srgbClr val="000000"/>
                          </a:solidFill>
                          <a:effectLst/>
                          <a:latin typeface="Calibri" panose="020F0502020204030204" pitchFamily="34" charset="0"/>
                        </a:rPr>
                        <a:t>852</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100" b="1" i="0" u="none" strike="noStrike">
                          <a:solidFill>
                            <a:srgbClr val="000000"/>
                          </a:solidFill>
                          <a:effectLst/>
                          <a:latin typeface="Calibri" panose="020F0502020204030204" pitchFamily="34" charset="0"/>
                        </a:rPr>
                        <a:t>2738</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100" b="1" i="0" u="none" strike="noStrike">
                          <a:solidFill>
                            <a:srgbClr val="000000"/>
                          </a:solidFill>
                          <a:effectLst/>
                          <a:latin typeface="Calibri" panose="020F0502020204030204" pitchFamily="34" charset="0"/>
                        </a:rPr>
                        <a:t>2848</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100" b="1" i="0" u="none" strike="noStrike">
                          <a:solidFill>
                            <a:srgbClr val="000000"/>
                          </a:solidFill>
                          <a:effectLst/>
                          <a:latin typeface="Calibri" panose="020F0502020204030204" pitchFamily="34" charset="0"/>
                        </a:rPr>
                        <a:t>6498</a:t>
                      </a:r>
                    </a:p>
                  </a:txBody>
                  <a:tcPr marL="9138" marR="9138" marT="9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endParaRPr lang="es-CL" sz="1100" b="0" i="0" u="none" strike="noStrike" dirty="0">
                        <a:solidFill>
                          <a:srgbClr val="000000"/>
                        </a:solidFill>
                        <a:effectLst/>
                        <a:latin typeface="Calibri" panose="020F0502020204030204" pitchFamily="34" charset="0"/>
                      </a:endParaRPr>
                    </a:p>
                  </a:txBody>
                  <a:tcPr marL="9138" marR="9138" marT="9138"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742071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5974" y="1108745"/>
            <a:ext cx="10515600" cy="804031"/>
          </a:xfrm>
        </p:spPr>
        <p:txBody>
          <a:bodyPr>
            <a:normAutofit/>
          </a:bodyPr>
          <a:lstStyle/>
          <a:p>
            <a:pPr algn="ctr"/>
            <a:r>
              <a:rPr lang="es-CL" sz="3200" b="1" dirty="0" smtClean="0"/>
              <a:t>Egresos  por Establecimiento destino y antigüedad</a:t>
            </a:r>
            <a:endParaRPr lang="es-CL" sz="3200"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096421706"/>
              </p:ext>
            </p:extLst>
          </p:nvPr>
        </p:nvGraphicFramePr>
        <p:xfrm>
          <a:off x="2030445" y="2276669"/>
          <a:ext cx="7738708" cy="3296815"/>
        </p:xfrm>
        <a:graphic>
          <a:graphicData uri="http://schemas.openxmlformats.org/drawingml/2006/table">
            <a:tbl>
              <a:tblPr/>
              <a:tblGrid>
                <a:gridCol w="1751011"/>
                <a:gridCol w="536723"/>
                <a:gridCol w="791761"/>
                <a:gridCol w="1004929"/>
                <a:gridCol w="913571"/>
                <a:gridCol w="913571"/>
                <a:gridCol w="913571"/>
                <a:gridCol w="913571"/>
              </a:tblGrid>
              <a:tr h="380815">
                <a:tc>
                  <a:txBody>
                    <a:bodyPr/>
                    <a:lstStyle/>
                    <a:p>
                      <a:pPr algn="l" fontAlgn="b"/>
                      <a:r>
                        <a:rPr lang="es-CL" sz="1400" b="1" i="0" u="none" strike="noStrike" dirty="0" smtClean="0">
                          <a:solidFill>
                            <a:srgbClr val="000000"/>
                          </a:solidFill>
                          <a:effectLst/>
                          <a:latin typeface="Calibri" panose="020F0502020204030204" pitchFamily="34" charset="0"/>
                        </a:rPr>
                        <a:t>ESTABLECIMIENTO/ RANGO DE DIAS </a:t>
                      </a:r>
                      <a:endParaRPr lang="es-CL" sz="14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400" b="1" i="0" u="none" strike="noStrike" dirty="0">
                          <a:solidFill>
                            <a:srgbClr val="000000"/>
                          </a:solidFill>
                          <a:effectLst/>
                          <a:latin typeface="Calibri" panose="020F0502020204030204" pitchFamily="34" charset="0"/>
                        </a:rPr>
                        <a:t>&gt;730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400" b="1" i="0" u="none" strike="noStrike" dirty="0">
                          <a:solidFill>
                            <a:srgbClr val="000000"/>
                          </a:solidFill>
                          <a:effectLst/>
                          <a:latin typeface="Calibri" panose="020F0502020204030204" pitchFamily="34" charset="0"/>
                        </a:rPr>
                        <a:t>365-730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400" b="1" i="0" u="none" strike="noStrike" dirty="0">
                          <a:solidFill>
                            <a:srgbClr val="000000"/>
                          </a:solidFill>
                          <a:effectLst/>
                          <a:latin typeface="Calibri" panose="020F0502020204030204" pitchFamily="34" charset="0"/>
                        </a:rPr>
                        <a:t>181-364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400" b="1" i="0" u="none" strike="noStrike">
                          <a:solidFill>
                            <a:srgbClr val="000000"/>
                          </a:solidFill>
                          <a:effectLst/>
                          <a:latin typeface="Calibri" panose="020F0502020204030204" pitchFamily="34" charset="0"/>
                        </a:rPr>
                        <a:t>121-180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400" b="1" i="0" u="none" strike="noStrike">
                          <a:solidFill>
                            <a:srgbClr val="000000"/>
                          </a:solidFill>
                          <a:effectLst/>
                          <a:latin typeface="Calibri" panose="020F0502020204030204" pitchFamily="34" charset="0"/>
                        </a:rPr>
                        <a:t>61-120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400" b="1" i="0" u="none" strike="noStrike">
                          <a:solidFill>
                            <a:srgbClr val="000000"/>
                          </a:solidFill>
                          <a:effectLst/>
                          <a:latin typeface="Calibri" panose="020F0502020204030204" pitchFamily="34" charset="0"/>
                        </a:rPr>
                        <a:t>&lt;60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s-CL" sz="1400" b="1"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380815">
                <a:tc>
                  <a:txBody>
                    <a:bodyPr/>
                    <a:lstStyle/>
                    <a:p>
                      <a:pPr algn="l" fontAlgn="b"/>
                      <a:r>
                        <a:rPr lang="es-CL" sz="1400" b="1" i="0" u="none" strike="noStrike">
                          <a:solidFill>
                            <a:srgbClr val="000000"/>
                          </a:solidFill>
                          <a:effectLst/>
                          <a:latin typeface="Calibri" panose="020F0502020204030204" pitchFamily="34" charset="0"/>
                        </a:rPr>
                        <a:t>CESFAM ENTRE LAGOS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panose="020F0502020204030204" pitchFamily="34" charset="0"/>
                        </a:rPr>
                        <a:t>252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184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527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0815">
                <a:tc>
                  <a:txBody>
                    <a:bodyPr/>
                    <a:lstStyle/>
                    <a:p>
                      <a:pPr algn="l" fontAlgn="b"/>
                      <a:r>
                        <a:rPr lang="es-CL" sz="1400" b="1" i="0" u="none" strike="noStrike">
                          <a:solidFill>
                            <a:srgbClr val="000000"/>
                          </a:solidFill>
                          <a:effectLst/>
                          <a:latin typeface="Calibri" panose="020F0502020204030204" pitchFamily="34" charset="0"/>
                        </a:rPr>
                        <a:t>CESFAM LOPETEGUI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565">
                <a:tc>
                  <a:txBody>
                    <a:bodyPr/>
                    <a:lstStyle/>
                    <a:p>
                      <a:pPr algn="l" fontAlgn="b"/>
                      <a:r>
                        <a:rPr lang="es-CL" sz="1400" b="1" i="0" u="none" strike="noStrike">
                          <a:solidFill>
                            <a:srgbClr val="000000"/>
                          </a:solidFill>
                          <a:effectLst/>
                          <a:latin typeface="Calibri" panose="020F0502020204030204" pitchFamily="34" charset="0"/>
                        </a:rPr>
                        <a:t>CESFAM PUAUCHO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115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panose="020F0502020204030204" pitchFamily="34" charset="0"/>
                        </a:rPr>
                        <a:t>115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350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0815">
                <a:tc>
                  <a:txBody>
                    <a:bodyPr/>
                    <a:lstStyle/>
                    <a:p>
                      <a:pPr algn="l" fontAlgn="b"/>
                      <a:r>
                        <a:rPr lang="es-CL" sz="1400" b="1" i="0" u="none" strike="noStrike">
                          <a:solidFill>
                            <a:srgbClr val="000000"/>
                          </a:solidFill>
                          <a:effectLst/>
                          <a:latin typeface="Calibri" panose="020F0502020204030204" pitchFamily="34" charset="0"/>
                        </a:rPr>
                        <a:t>CESFAM PURRANQUE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247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panose="020F0502020204030204" pitchFamily="34" charset="0"/>
                        </a:rPr>
                        <a:t>121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panose="020F0502020204030204" pitchFamily="34" charset="0"/>
                        </a:rPr>
                        <a:t>427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0815">
                <a:tc>
                  <a:txBody>
                    <a:bodyPr/>
                    <a:lstStyle/>
                    <a:p>
                      <a:pPr algn="l" fontAlgn="b"/>
                      <a:r>
                        <a:rPr lang="es-CL" sz="1400" b="1" i="0" u="none" strike="noStrike">
                          <a:solidFill>
                            <a:srgbClr val="000000"/>
                          </a:solidFill>
                          <a:effectLst/>
                          <a:latin typeface="Calibri" panose="020F0502020204030204" pitchFamily="34" charset="0"/>
                        </a:rPr>
                        <a:t>CESFAM SAN PABLO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panose="020F050202020403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565">
                <a:tc>
                  <a:txBody>
                    <a:bodyPr/>
                    <a:lstStyle/>
                    <a:p>
                      <a:pPr algn="l" fontAlgn="b"/>
                      <a:r>
                        <a:rPr lang="es-CL" sz="1400" b="1" i="0" u="none" strike="noStrike">
                          <a:solidFill>
                            <a:srgbClr val="000000"/>
                          </a:solidFill>
                          <a:effectLst/>
                          <a:latin typeface="Calibri" panose="020F0502020204030204" pitchFamily="34" charset="0"/>
                        </a:rPr>
                        <a:t>CRD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1066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panose="020F0502020204030204" pitchFamily="34" charset="0"/>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1243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565">
                <a:tc>
                  <a:txBody>
                    <a:bodyPr/>
                    <a:lstStyle/>
                    <a:p>
                      <a:pPr algn="l" fontAlgn="b"/>
                      <a:r>
                        <a:rPr lang="es-CL" sz="1400" b="1" i="0" u="none" strike="noStrike">
                          <a:solidFill>
                            <a:srgbClr val="000000"/>
                          </a:solidFill>
                          <a:effectLst/>
                          <a:latin typeface="Calibri" panose="020F0502020204030204" pitchFamily="34" charset="0"/>
                        </a:rPr>
                        <a:t>HBSJO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panose="020F0502020204030204" pitchFamily="34" charset="0"/>
                        </a:rPr>
                        <a:t>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799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1561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565">
                <a:tc>
                  <a:txBody>
                    <a:bodyPr/>
                    <a:lstStyle/>
                    <a:p>
                      <a:pPr algn="l" fontAlgn="b"/>
                      <a:r>
                        <a:rPr lang="es-CL" sz="1400" b="1" i="0" u="none" strike="noStrike">
                          <a:solidFill>
                            <a:srgbClr val="000000"/>
                          </a:solidFill>
                          <a:effectLst/>
                          <a:latin typeface="Calibri" panose="020F0502020204030204" pitchFamily="34" charset="0"/>
                        </a:rPr>
                        <a:t>HPO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panose="020F0502020204030204" pitchFamily="34" charset="0"/>
                        </a:rPr>
                        <a:t>131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276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565">
                <a:tc>
                  <a:txBody>
                    <a:bodyPr/>
                    <a:lstStyle/>
                    <a:p>
                      <a:pPr algn="l" fontAlgn="b"/>
                      <a:r>
                        <a:rPr lang="es-CL" sz="1400" b="1" i="0" u="none" strike="noStrike">
                          <a:solidFill>
                            <a:srgbClr val="000000"/>
                          </a:solidFill>
                          <a:effectLst/>
                          <a:latin typeface="Calibri" panose="020F0502020204030204" pitchFamily="34" charset="0"/>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400" b="1" i="0" u="none" strike="noStrike">
                          <a:solidFill>
                            <a:srgbClr val="000000"/>
                          </a:solidFill>
                          <a:effectLst/>
                          <a:latin typeface="Calibri" panose="020F0502020204030204" pitchFamily="34" charset="0"/>
                        </a:rPr>
                        <a:t>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400" b="1" i="0" u="none" strike="noStrike">
                          <a:solidFill>
                            <a:srgbClr val="000000"/>
                          </a:solidFill>
                          <a:effectLst/>
                          <a:latin typeface="Calibri" panose="020F0502020204030204" pitchFamily="34" charset="0"/>
                        </a:rPr>
                        <a:t>1282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400" b="1" i="0" u="none" strike="noStrike">
                          <a:solidFill>
                            <a:srgbClr val="000000"/>
                          </a:solidFill>
                          <a:effectLst/>
                          <a:latin typeface="Calibri" panose="020F0502020204030204" pitchFamily="34" charset="0"/>
                        </a:rPr>
                        <a:t>773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400" b="1" i="0" u="none" strike="noStrike">
                          <a:solidFill>
                            <a:srgbClr val="000000"/>
                          </a:solidFill>
                          <a:effectLst/>
                          <a:latin typeface="Calibri" panose="020F0502020204030204" pitchFamily="34" charset="0"/>
                        </a:rPr>
                        <a:t>641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400" b="1" i="0" u="none" strike="noStrike">
                          <a:solidFill>
                            <a:srgbClr val="000000"/>
                          </a:solidFill>
                          <a:effectLst/>
                          <a:latin typeface="Calibri" panose="020F0502020204030204" pitchFamily="34" charset="0"/>
                        </a:rPr>
                        <a:t>814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400" b="1" i="0" u="none" strike="noStrike" dirty="0">
                          <a:solidFill>
                            <a:srgbClr val="000000"/>
                          </a:solidFill>
                          <a:effectLst/>
                          <a:latin typeface="Calibri" panose="020F0502020204030204" pitchFamily="34" charset="0"/>
                        </a:rPr>
                        <a:t>831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s-CL" sz="1400" b="1" i="0" u="none" strike="noStrike" dirty="0">
                          <a:solidFill>
                            <a:srgbClr val="000000"/>
                          </a:solidFill>
                          <a:effectLst/>
                          <a:latin typeface="Calibri" panose="020F0502020204030204" pitchFamily="34" charset="0"/>
                        </a:rPr>
                        <a:t>4434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94565">
                <a:tc>
                  <a:txBody>
                    <a:bodyPr/>
                    <a:lstStyle/>
                    <a:p>
                      <a:pPr algn="l" fontAlgn="b"/>
                      <a:r>
                        <a:rPr lang="es-CL" sz="1400" b="1" i="0" u="none" strike="noStrike">
                          <a:solidFill>
                            <a:srgbClr val="000000"/>
                          </a:solidFill>
                          <a:effectLst/>
                          <a:latin typeface="Calibri" panose="020F0502020204030204" pitchFamily="34" charset="0"/>
                        </a:rPr>
                        <a:t>% egreso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28,9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17,4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14,5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18,4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a:solidFill>
                            <a:srgbClr val="000000"/>
                          </a:solidFill>
                          <a:effectLst/>
                          <a:latin typeface="Calibri" panose="020F0502020204030204" pitchFamily="34" charset="0"/>
                        </a:rPr>
                        <a:t>18,7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3014435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TotalTime>
  <Words>840</Words>
  <Application>Microsoft Macintosh PowerPoint</Application>
  <PresentationFormat>Panorámica</PresentationFormat>
  <Paragraphs>633</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Calibri Light</vt:lpstr>
      <vt:lpstr>Tema de Office</vt:lpstr>
      <vt:lpstr>PLAN DE GESTIÓN DE LA DEMANDA DE ATENCIÓN PRIMARIA A ESPECIALIDADES</vt:lpstr>
      <vt:lpstr>Presentación de PowerPoint</vt:lpstr>
      <vt:lpstr>ESPECIALIDADES A TRABAJAR</vt:lpstr>
      <vt:lpstr>Lista espera Cardiología SIGTE al 30 agosto 2021 por establecimiento origen y año ingreso</vt:lpstr>
      <vt:lpstr>Presentación de PowerPoint</vt:lpstr>
      <vt:lpstr>Presentación de PowerPoint</vt:lpstr>
      <vt:lpstr>Propuesta </vt:lpstr>
      <vt:lpstr>Presentación de PowerPoint</vt:lpstr>
      <vt:lpstr>Egresos  por Establecimiento destino y antigüedad</vt:lpstr>
      <vt:lpstr>Presentación de PowerPoint</vt:lpstr>
      <vt:lpstr>Propuesta de resolución de Lista de espera Oftalmología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de resolución de Lista de espera Oftalmologia</dc:title>
  <dc:creator>Equipo: MXL60910ZS</dc:creator>
  <cp:lastModifiedBy>Usuario de Microsoft Office</cp:lastModifiedBy>
  <cp:revision>17</cp:revision>
  <cp:lastPrinted>2021-09-07T02:36:57Z</cp:lastPrinted>
  <dcterms:created xsi:type="dcterms:W3CDTF">2021-09-06T16:04:09Z</dcterms:created>
  <dcterms:modified xsi:type="dcterms:W3CDTF">2021-09-07T02:37:22Z</dcterms:modified>
</cp:coreProperties>
</file>